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421"/>
  </p:notesMasterIdLst>
  <p:sldIdLst>
    <p:sldId id="1496" r:id="rId2"/>
    <p:sldId id="786" r:id="rId3"/>
    <p:sldId id="805" r:id="rId4"/>
    <p:sldId id="1182" r:id="rId5"/>
    <p:sldId id="1183" r:id="rId6"/>
    <p:sldId id="1184" r:id="rId7"/>
    <p:sldId id="1519" r:id="rId8"/>
    <p:sldId id="785" r:id="rId9"/>
    <p:sldId id="1185" r:id="rId10"/>
    <p:sldId id="376" r:id="rId11"/>
    <p:sldId id="259" r:id="rId12"/>
    <p:sldId id="787" r:id="rId13"/>
    <p:sldId id="784" r:id="rId14"/>
    <p:sldId id="330" r:id="rId15"/>
    <p:sldId id="788" r:id="rId16"/>
    <p:sldId id="843" r:id="rId17"/>
    <p:sldId id="791" r:id="rId18"/>
    <p:sldId id="1165" r:id="rId19"/>
    <p:sldId id="1166" r:id="rId20"/>
    <p:sldId id="1167" r:id="rId21"/>
    <p:sldId id="1169" r:id="rId22"/>
    <p:sldId id="1170" r:id="rId23"/>
    <p:sldId id="1171" r:id="rId24"/>
    <p:sldId id="1172" r:id="rId25"/>
    <p:sldId id="1173" r:id="rId26"/>
    <p:sldId id="803" r:id="rId27"/>
    <p:sldId id="1174" r:id="rId28"/>
    <p:sldId id="1321" r:id="rId29"/>
    <p:sldId id="1325" r:id="rId30"/>
    <p:sldId id="1326" r:id="rId31"/>
    <p:sldId id="1322" r:id="rId32"/>
    <p:sldId id="1323" r:id="rId33"/>
    <p:sldId id="1324" r:id="rId34"/>
    <p:sldId id="1327" r:id="rId35"/>
    <p:sldId id="795" r:id="rId36"/>
    <p:sldId id="833" r:id="rId37"/>
    <p:sldId id="1175" r:id="rId38"/>
    <p:sldId id="1176" r:id="rId39"/>
    <p:sldId id="1430" r:id="rId40"/>
    <p:sldId id="1177" r:id="rId41"/>
    <p:sldId id="1296" r:id="rId42"/>
    <p:sldId id="1299" r:id="rId43"/>
    <p:sldId id="1300" r:id="rId44"/>
    <p:sldId id="826" r:id="rId45"/>
    <p:sldId id="817" r:id="rId46"/>
    <p:sldId id="1178" r:id="rId47"/>
    <p:sldId id="818" r:id="rId48"/>
    <p:sldId id="1179" r:id="rId49"/>
    <p:sldId id="819" r:id="rId50"/>
    <p:sldId id="1180" r:id="rId51"/>
    <p:sldId id="822" r:id="rId52"/>
    <p:sldId id="1181" r:id="rId53"/>
    <p:sldId id="1498" r:id="rId54"/>
    <p:sldId id="827" r:id="rId55"/>
    <p:sldId id="828" r:id="rId56"/>
    <p:sldId id="1158" r:id="rId57"/>
    <p:sldId id="835" r:id="rId58"/>
    <p:sldId id="1159" r:id="rId59"/>
    <p:sldId id="1307" r:id="rId60"/>
    <p:sldId id="1160" r:id="rId61"/>
    <p:sldId id="1303" r:id="rId62"/>
    <p:sldId id="1310" r:id="rId63"/>
    <p:sldId id="1311" r:id="rId64"/>
    <p:sldId id="1312" r:id="rId65"/>
    <p:sldId id="1313" r:id="rId66"/>
    <p:sldId id="1308" r:id="rId67"/>
    <p:sldId id="1161" r:id="rId68"/>
    <p:sldId id="1304" r:id="rId69"/>
    <p:sldId id="1314" r:id="rId70"/>
    <p:sldId id="1320" r:id="rId71"/>
    <p:sldId id="1315" r:id="rId72"/>
    <p:sldId id="1316" r:id="rId73"/>
    <p:sldId id="1317" r:id="rId74"/>
    <p:sldId id="1347" r:id="rId75"/>
    <p:sldId id="1344" r:id="rId76"/>
    <p:sldId id="1318" r:id="rId77"/>
    <p:sldId id="1345" r:id="rId78"/>
    <p:sldId id="1309" r:id="rId79"/>
    <p:sldId id="1163" r:id="rId80"/>
    <p:sldId id="1499" r:id="rId81"/>
    <p:sldId id="829" r:id="rId82"/>
    <p:sldId id="832" r:id="rId83"/>
    <p:sldId id="1157" r:id="rId84"/>
    <p:sldId id="1501" r:id="rId85"/>
    <p:sldId id="1336" r:id="rId86"/>
    <p:sldId id="1049" r:id="rId87"/>
    <p:sldId id="1050" r:id="rId88"/>
    <p:sldId id="1502" r:id="rId89"/>
    <p:sldId id="1334" r:id="rId90"/>
    <p:sldId id="332" r:id="rId91"/>
    <p:sldId id="1026" r:id="rId92"/>
    <p:sldId id="1027" r:id="rId93"/>
    <p:sldId id="1292" r:id="rId94"/>
    <p:sldId id="1028" r:id="rId95"/>
    <p:sldId id="1029" r:id="rId96"/>
    <p:sldId id="1030" r:id="rId97"/>
    <p:sldId id="1031" r:id="rId98"/>
    <p:sldId id="1032" r:id="rId99"/>
    <p:sldId id="1033" r:id="rId100"/>
    <p:sldId id="1034" r:id="rId101"/>
    <p:sldId id="1035" r:id="rId102"/>
    <p:sldId id="1289" r:id="rId103"/>
    <p:sldId id="322" r:id="rId104"/>
    <p:sldId id="1290" r:id="rId105"/>
    <p:sldId id="1291" r:id="rId106"/>
    <p:sldId id="1037" r:id="rId107"/>
    <p:sldId id="1335" r:id="rId108"/>
    <p:sldId id="1041" r:id="rId109"/>
    <p:sldId id="1042" r:id="rId110"/>
    <p:sldId id="1043" r:id="rId111"/>
    <p:sldId id="1044" r:id="rId112"/>
    <p:sldId id="1045" r:id="rId113"/>
    <p:sldId id="1046" r:id="rId114"/>
    <p:sldId id="1047" r:id="rId115"/>
    <p:sldId id="1048" r:id="rId116"/>
    <p:sldId id="1503" r:id="rId117"/>
    <p:sldId id="1340" r:id="rId118"/>
    <p:sldId id="1082" r:id="rId119"/>
    <p:sldId id="1342" r:id="rId120"/>
    <p:sldId id="1088" r:id="rId121"/>
    <p:sldId id="1085" r:id="rId122"/>
    <p:sldId id="1086" r:id="rId123"/>
    <p:sldId id="1087" r:id="rId124"/>
    <p:sldId id="1343" r:id="rId125"/>
    <p:sldId id="1083" r:id="rId126"/>
    <p:sldId id="1282" r:id="rId127"/>
    <p:sldId id="1284" r:id="rId128"/>
    <p:sldId id="1283" r:id="rId129"/>
    <p:sldId id="1097" r:id="rId130"/>
    <p:sldId id="1098" r:id="rId131"/>
    <p:sldId id="1099" r:id="rId132"/>
    <p:sldId id="1100" r:id="rId133"/>
    <p:sldId id="1101" r:id="rId134"/>
    <p:sldId id="1089" r:id="rId135"/>
    <p:sldId id="1090" r:id="rId136"/>
    <p:sldId id="1091" r:id="rId137"/>
    <p:sldId id="1092" r:id="rId138"/>
    <p:sldId id="1093" r:id="rId139"/>
    <p:sldId id="1094" r:id="rId140"/>
    <p:sldId id="1095" r:id="rId141"/>
    <p:sldId id="1096" r:id="rId142"/>
    <p:sldId id="1102" r:id="rId143"/>
    <p:sldId id="1103" r:id="rId144"/>
    <p:sldId id="1104" r:id="rId145"/>
    <p:sldId id="1105" r:id="rId146"/>
    <p:sldId id="1106" r:id="rId147"/>
    <p:sldId id="1107" r:id="rId148"/>
    <p:sldId id="1397" r:id="rId149"/>
    <p:sldId id="1268" r:id="rId150"/>
    <p:sldId id="1269" r:id="rId151"/>
    <p:sldId id="1271" r:id="rId152"/>
    <p:sldId id="1108" r:id="rId153"/>
    <p:sldId id="1109" r:id="rId154"/>
    <p:sldId id="1504" r:id="rId155"/>
    <p:sldId id="939" r:id="rId156"/>
    <p:sldId id="1110" r:id="rId157"/>
    <p:sldId id="1111" r:id="rId158"/>
    <p:sldId id="1112" r:id="rId159"/>
    <p:sldId id="944" r:id="rId160"/>
    <p:sldId id="1493" r:id="rId161"/>
    <p:sldId id="1494" r:id="rId162"/>
    <p:sldId id="1113" r:id="rId163"/>
    <p:sldId id="1505" r:id="rId164"/>
    <p:sldId id="1351" r:id="rId165"/>
    <p:sldId id="1114" r:id="rId166"/>
    <p:sldId id="1115" r:id="rId167"/>
    <p:sldId id="1116" r:id="rId168"/>
    <p:sldId id="1117" r:id="rId169"/>
    <p:sldId id="1285" r:id="rId170"/>
    <p:sldId id="1286" r:id="rId171"/>
    <p:sldId id="1287" r:id="rId172"/>
    <p:sldId id="1288" r:id="rId173"/>
    <p:sldId id="1360" r:id="rId174"/>
    <p:sldId id="1118" r:id="rId175"/>
    <p:sldId id="1349" r:id="rId176"/>
    <p:sldId id="1119" r:id="rId177"/>
    <p:sldId id="1120" r:id="rId178"/>
    <p:sldId id="955" r:id="rId179"/>
    <p:sldId id="1121" r:id="rId180"/>
    <p:sldId id="1356" r:id="rId181"/>
    <p:sldId id="1357" r:id="rId182"/>
    <p:sldId id="1358" r:id="rId183"/>
    <p:sldId id="1361" r:id="rId184"/>
    <p:sldId id="1125" r:id="rId185"/>
    <p:sldId id="1506" r:id="rId186"/>
    <p:sldId id="1427" r:id="rId187"/>
    <p:sldId id="1337" r:id="rId188"/>
    <p:sldId id="1051" r:id="rId189"/>
    <p:sldId id="1338" r:id="rId190"/>
    <p:sldId id="1052" r:id="rId191"/>
    <p:sldId id="1053" r:id="rId192"/>
    <p:sldId id="1055" r:id="rId193"/>
    <p:sldId id="1054" r:id="rId194"/>
    <p:sldId id="1056" r:id="rId195"/>
    <p:sldId id="1057" r:id="rId196"/>
    <p:sldId id="1058" r:id="rId197"/>
    <p:sldId id="1060" r:id="rId198"/>
    <p:sldId id="1062" r:id="rId199"/>
    <p:sldId id="1061" r:id="rId200"/>
    <p:sldId id="1063" r:id="rId201"/>
    <p:sldId id="1064" r:id="rId202"/>
    <p:sldId id="1065" r:id="rId203"/>
    <p:sldId id="1066" r:id="rId204"/>
    <p:sldId id="1067" r:id="rId205"/>
    <p:sldId id="1068" r:id="rId206"/>
    <p:sldId id="1069" r:id="rId207"/>
    <p:sldId id="1070" r:id="rId208"/>
    <p:sldId id="1071" r:id="rId209"/>
    <p:sldId id="1072" r:id="rId210"/>
    <p:sldId id="1073" r:id="rId211"/>
    <p:sldId id="1074" r:id="rId212"/>
    <p:sldId id="1075" r:id="rId213"/>
    <p:sldId id="1076" r:id="rId214"/>
    <p:sldId id="1077" r:id="rId215"/>
    <p:sldId id="1078" r:id="rId216"/>
    <p:sldId id="1079" r:id="rId217"/>
    <p:sldId id="1481" r:id="rId218"/>
    <p:sldId id="1482" r:id="rId219"/>
    <p:sldId id="1080" r:id="rId220"/>
    <p:sldId id="1081" r:id="rId221"/>
    <p:sldId id="1278" r:id="rId222"/>
    <p:sldId id="1263" r:id="rId223"/>
    <p:sldId id="1394" r:id="rId224"/>
    <p:sldId id="1248" r:id="rId225"/>
    <p:sldId id="1252" r:id="rId226"/>
    <p:sldId id="1404" r:id="rId227"/>
    <p:sldId id="1398" r:id="rId228"/>
    <p:sldId id="1400" r:id="rId229"/>
    <p:sldId id="1401" r:id="rId230"/>
    <p:sldId id="1402" r:id="rId231"/>
    <p:sldId id="1403" r:id="rId232"/>
    <p:sldId id="1251" r:id="rId233"/>
    <p:sldId id="1257" r:id="rId234"/>
    <p:sldId id="1405" r:id="rId235"/>
    <p:sldId id="1406" r:id="rId236"/>
    <p:sldId id="1407" r:id="rId237"/>
    <p:sldId id="1258" r:id="rId238"/>
    <p:sldId id="1395" r:id="rId239"/>
    <p:sldId id="1265" r:id="rId240"/>
    <p:sldId id="1266" r:id="rId241"/>
    <p:sldId id="1267" r:id="rId242"/>
    <p:sldId id="1408" r:id="rId243"/>
    <p:sldId id="1507" r:id="rId244"/>
    <p:sldId id="963" r:id="rId245"/>
    <p:sldId id="1126" r:id="rId246"/>
    <p:sldId id="1127" r:id="rId247"/>
    <p:sldId id="1128" r:id="rId248"/>
    <p:sldId id="1129" r:id="rId249"/>
    <p:sldId id="1130" r:id="rId250"/>
    <p:sldId id="1364" r:id="rId251"/>
    <p:sldId id="1131" r:id="rId252"/>
    <p:sldId id="1363" r:id="rId253"/>
    <p:sldId id="1132" r:id="rId254"/>
    <p:sldId id="981" r:id="rId255"/>
    <p:sldId id="1133" r:id="rId256"/>
    <p:sldId id="1134" r:id="rId257"/>
    <p:sldId id="1135" r:id="rId258"/>
    <p:sldId id="1365" r:id="rId259"/>
    <p:sldId id="1136" r:id="rId260"/>
    <p:sldId id="1411" r:id="rId261"/>
    <p:sldId id="1412" r:id="rId262"/>
    <p:sldId id="1413" r:id="rId263"/>
    <p:sldId id="1139" r:id="rId264"/>
    <p:sldId id="1487" r:id="rId265"/>
    <p:sldId id="1137" r:id="rId266"/>
    <p:sldId id="1138" r:id="rId267"/>
    <p:sldId id="1366" r:id="rId268"/>
    <p:sldId id="1140" r:id="rId269"/>
    <p:sldId id="1508" r:id="rId270"/>
    <p:sldId id="1367" r:id="rId271"/>
    <p:sldId id="1142" r:id="rId272"/>
    <p:sldId id="1143" r:id="rId273"/>
    <p:sldId id="1368" r:id="rId274"/>
    <p:sldId id="1145" r:id="rId275"/>
    <p:sldId id="993" r:id="rId276"/>
    <p:sldId id="1146" r:id="rId277"/>
    <p:sldId id="1147" r:id="rId278"/>
    <p:sldId id="996" r:id="rId279"/>
    <p:sldId id="1148" r:id="rId280"/>
    <p:sldId id="1000" r:id="rId281"/>
    <p:sldId id="1369" r:id="rId282"/>
    <p:sldId id="1149" r:id="rId283"/>
    <p:sldId id="1370" r:id="rId284"/>
    <p:sldId id="1150" r:id="rId285"/>
    <p:sldId id="1371" r:id="rId286"/>
    <p:sldId id="1151" r:id="rId287"/>
    <p:sldId id="1372" r:id="rId288"/>
    <p:sldId id="1152" r:id="rId289"/>
    <p:sldId id="1410" r:id="rId290"/>
    <p:sldId id="1374" r:id="rId291"/>
    <p:sldId id="1154" r:id="rId292"/>
    <p:sldId id="1328" r:id="rId293"/>
    <p:sldId id="1373" r:id="rId294"/>
    <p:sldId id="1153" r:id="rId295"/>
    <p:sldId id="1375" r:id="rId296"/>
    <p:sldId id="1155" r:id="rId297"/>
    <p:sldId id="1495" r:id="rId298"/>
    <p:sldId id="1509" r:id="rId299"/>
    <p:sldId id="1458" r:id="rId300"/>
    <p:sldId id="1459" r:id="rId301"/>
    <p:sldId id="1461" r:id="rId302"/>
    <p:sldId id="1462" r:id="rId303"/>
    <p:sldId id="1463" r:id="rId304"/>
    <p:sldId id="1464" r:id="rId305"/>
    <p:sldId id="1465" r:id="rId306"/>
    <p:sldId id="1466" r:id="rId307"/>
    <p:sldId id="1468" r:id="rId308"/>
    <p:sldId id="1467" r:id="rId309"/>
    <p:sldId id="1469" r:id="rId310"/>
    <p:sldId id="1470" r:id="rId311"/>
    <p:sldId id="1473" r:id="rId312"/>
    <p:sldId id="1486" r:id="rId313"/>
    <p:sldId id="1474" r:id="rId314"/>
    <p:sldId id="1471" r:id="rId315"/>
    <p:sldId id="1475" r:id="rId316"/>
    <p:sldId id="1477" r:id="rId317"/>
    <p:sldId id="1478" r:id="rId318"/>
    <p:sldId id="1479" r:id="rId319"/>
    <p:sldId id="1476" r:id="rId320"/>
    <p:sldId id="1483" r:id="rId321"/>
    <p:sldId id="1484" r:id="rId322"/>
    <p:sldId id="1485" r:id="rId323"/>
    <p:sldId id="1510" r:id="rId324"/>
    <p:sldId id="1194" r:id="rId325"/>
    <p:sldId id="1195" r:id="rId326"/>
    <p:sldId id="1199" r:id="rId327"/>
    <p:sldId id="1196" r:id="rId328"/>
    <p:sldId id="1197" r:id="rId329"/>
    <p:sldId id="1198" r:id="rId330"/>
    <p:sldId id="1200" r:id="rId331"/>
    <p:sldId id="1376" r:id="rId332"/>
    <p:sldId id="1208" r:id="rId333"/>
    <p:sldId id="1377" r:id="rId334"/>
    <p:sldId id="1205" r:id="rId335"/>
    <p:sldId id="1490" r:id="rId336"/>
    <p:sldId id="1491" r:id="rId337"/>
    <p:sldId id="1489" r:id="rId338"/>
    <p:sldId id="1492" r:id="rId339"/>
    <p:sldId id="1488" r:id="rId340"/>
    <p:sldId id="1378" r:id="rId341"/>
    <p:sldId id="1207" r:id="rId342"/>
    <p:sldId id="1381" r:id="rId343"/>
    <p:sldId id="1206" r:id="rId344"/>
    <p:sldId id="1209" r:id="rId345"/>
    <p:sldId id="1210" r:id="rId346"/>
    <p:sldId id="1214" r:id="rId347"/>
    <p:sldId id="1380" r:id="rId348"/>
    <p:sldId id="1212" r:id="rId349"/>
    <p:sldId id="1213" r:id="rId350"/>
    <p:sldId id="1511" r:id="rId351"/>
    <p:sldId id="1384" r:id="rId352"/>
    <p:sldId id="1217" r:id="rId353"/>
    <p:sldId id="1221" r:id="rId354"/>
    <p:sldId id="1219" r:id="rId355"/>
    <p:sldId id="1220" r:id="rId356"/>
    <p:sldId id="1218" r:id="rId357"/>
    <p:sldId id="1385" r:id="rId358"/>
    <p:sldId id="1223" r:id="rId359"/>
    <p:sldId id="1224" r:id="rId360"/>
    <p:sldId id="1386" r:id="rId361"/>
    <p:sldId id="1226" r:id="rId362"/>
    <p:sldId id="1227" r:id="rId363"/>
    <p:sldId id="1512" r:id="rId364"/>
    <p:sldId id="1414" r:id="rId365"/>
    <p:sldId id="1425" r:id="rId366"/>
    <p:sldId id="1415" r:id="rId367"/>
    <p:sldId id="1423" r:id="rId368"/>
    <p:sldId id="1422" r:id="rId369"/>
    <p:sldId id="1426" r:id="rId370"/>
    <p:sldId id="1417" r:id="rId371"/>
    <p:sldId id="1424" r:id="rId372"/>
    <p:sldId id="1513" r:id="rId373"/>
    <p:sldId id="1434" r:id="rId374"/>
    <p:sldId id="1437" r:id="rId375"/>
    <p:sldId id="1439" r:id="rId376"/>
    <p:sldId id="1435" r:id="rId377"/>
    <p:sldId id="1438" r:id="rId378"/>
    <p:sldId id="1441" r:id="rId379"/>
    <p:sldId id="1442" r:id="rId380"/>
    <p:sldId id="1440" r:id="rId381"/>
    <p:sldId id="1443" r:id="rId382"/>
    <p:sldId id="1444" r:id="rId383"/>
    <p:sldId id="1445" r:id="rId384"/>
    <p:sldId id="1446" r:id="rId385"/>
    <p:sldId id="1447" r:id="rId386"/>
    <p:sldId id="1448" r:id="rId387"/>
    <p:sldId id="1449" r:id="rId388"/>
    <p:sldId id="1450" r:id="rId389"/>
    <p:sldId id="1451" r:id="rId390"/>
    <p:sldId id="1514" r:id="rId391"/>
    <p:sldId id="1229" r:id="rId392"/>
    <p:sldId id="1230" r:id="rId393"/>
    <p:sldId id="1387" r:id="rId394"/>
    <p:sldId id="1232" r:id="rId395"/>
    <p:sldId id="1245" r:id="rId396"/>
    <p:sldId id="1388" r:id="rId397"/>
    <p:sldId id="1234" r:id="rId398"/>
    <p:sldId id="1389" r:id="rId399"/>
    <p:sldId id="1236" r:id="rId400"/>
    <p:sldId id="1390" r:id="rId401"/>
    <p:sldId id="1238" r:id="rId402"/>
    <p:sldId id="1391" r:id="rId403"/>
    <p:sldId id="1240" r:id="rId404"/>
    <p:sldId id="1392" r:id="rId405"/>
    <p:sldId id="1242" r:id="rId406"/>
    <p:sldId id="1393" r:id="rId407"/>
    <p:sldId id="1244" r:id="rId408"/>
    <p:sldId id="1515" r:id="rId409"/>
    <p:sldId id="1396" r:id="rId410"/>
    <p:sldId id="1274" r:id="rId411"/>
    <p:sldId id="1275" r:id="rId412"/>
    <p:sldId id="1452" r:id="rId413"/>
    <p:sldId id="1453" r:id="rId414"/>
    <p:sldId id="1456" r:id="rId415"/>
    <p:sldId id="1454" r:id="rId416"/>
    <p:sldId id="1455" r:id="rId417"/>
    <p:sldId id="1457" r:id="rId418"/>
    <p:sldId id="1516" r:id="rId419"/>
    <p:sldId id="1517" r:id="rId4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viewProps" Target="viewProps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tableStyles" Target="tableStyle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80ADF-FD1B-4C95-A717-6DF6A5853F7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1B28-1AD5-403B-92C1-D6462A0DF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6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2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24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69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55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1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21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23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22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80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4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2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8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1B28-1AD5-403B-92C1-D6462A0DF53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3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0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8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4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9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9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9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22,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3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22,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5734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24" r:id="rId4"/>
    <p:sldLayoutId id="2147483725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3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3.svg"/><Relationship Id="rId9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3.sv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sv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131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2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29.png"/><Relationship Id="rId5" Type="http://schemas.openxmlformats.org/officeDocument/2006/relationships/image" Target="../media/image144.png"/><Relationship Id="rId10" Type="http://schemas.openxmlformats.org/officeDocument/2006/relationships/image" Target="../media/image146.png"/><Relationship Id="rId4" Type="http://schemas.openxmlformats.org/officeDocument/2006/relationships/image" Target="../media/image130.png"/><Relationship Id="rId9" Type="http://schemas.openxmlformats.org/officeDocument/2006/relationships/image" Target="../media/image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3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49.png"/><Relationship Id="rId4" Type="http://schemas.openxmlformats.org/officeDocument/2006/relationships/image" Target="../media/image13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52.png"/><Relationship Id="rId4" Type="http://schemas.openxmlformats.org/officeDocument/2006/relationships/image" Target="../media/image13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3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3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3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33.png"/><Relationship Id="rId9" Type="http://schemas.openxmlformats.org/officeDocument/2006/relationships/image" Target="../media/image17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69.png"/><Relationship Id="rId4" Type="http://schemas.openxmlformats.org/officeDocument/2006/relationships/image" Target="../media/image161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8.png"/><Relationship Id="rId1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91.sv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9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172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3.svg"/><Relationship Id="rId7" Type="http://schemas.openxmlformats.org/officeDocument/2006/relationships/image" Target="../media/image1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2.png"/><Relationship Id="rId4" Type="http://schemas.openxmlformats.org/officeDocument/2006/relationships/image" Target="../media/image2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28.png"/><Relationship Id="rId1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17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5" Type="http://schemas.openxmlformats.org/officeDocument/2006/relationships/image" Target="../media/image162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17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00.png"/><Relationship Id="rId4" Type="http://schemas.openxmlformats.org/officeDocument/2006/relationships/image" Target="../media/image5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29.png"/><Relationship Id="rId5" Type="http://schemas.openxmlformats.org/officeDocument/2006/relationships/image" Target="../media/image183.png"/><Relationship Id="rId10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.svg"/><Relationship Id="rId7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7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.svg"/><Relationship Id="rId7" Type="http://schemas.openxmlformats.org/officeDocument/2006/relationships/image" Target="../media/image1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6.png"/><Relationship Id="rId4" Type="http://schemas.openxmlformats.org/officeDocument/2006/relationships/image" Target="../media/image183.png"/><Relationship Id="rId9" Type="http://schemas.openxmlformats.org/officeDocument/2006/relationships/image" Target="../media/image7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svg"/><Relationship Id="rId7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3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91.png"/><Relationship Id="rId4" Type="http://schemas.openxmlformats.org/officeDocument/2006/relationships/image" Target="../media/image18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3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8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8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3.svg"/><Relationship Id="rId7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8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201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20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17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205.svg"/><Relationship Id="rId4" Type="http://schemas.openxmlformats.org/officeDocument/2006/relationships/image" Target="../media/image3.svg"/><Relationship Id="rId9" Type="http://schemas.openxmlformats.org/officeDocument/2006/relationships/image" Target="../media/image204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205.svg"/><Relationship Id="rId4" Type="http://schemas.openxmlformats.org/officeDocument/2006/relationships/image" Target="../media/image3.svg"/><Relationship Id="rId9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5.svg"/><Relationship Id="rId5" Type="http://schemas.openxmlformats.org/officeDocument/2006/relationships/image" Target="../media/image84.png"/><Relationship Id="rId10" Type="http://schemas.openxmlformats.org/officeDocument/2006/relationships/image" Target="../media/image204.png"/><Relationship Id="rId4" Type="http://schemas.openxmlformats.org/officeDocument/2006/relationships/image" Target="../media/image3.svg"/><Relationship Id="rId9" Type="http://schemas.openxmlformats.org/officeDocument/2006/relationships/image" Target="../media/image20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20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17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2.png"/><Relationship Id="rId5" Type="http://schemas.openxmlformats.org/officeDocument/2006/relationships/image" Target="../media/image84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206.png"/><Relationship Id="rId12" Type="http://schemas.openxmlformats.org/officeDocument/2006/relationships/image" Target="../media/image20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204.png"/><Relationship Id="rId5" Type="http://schemas.openxmlformats.org/officeDocument/2006/relationships/image" Target="../media/image84.png"/><Relationship Id="rId10" Type="http://schemas.openxmlformats.org/officeDocument/2006/relationships/image" Target="../media/image207.png"/><Relationship Id="rId4" Type="http://schemas.openxmlformats.org/officeDocument/2006/relationships/image" Target="../media/image3.svg"/><Relationship Id="rId9" Type="http://schemas.openxmlformats.org/officeDocument/2006/relationships/image" Target="../media/image17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3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sv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17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89.sv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3.svg"/><Relationship Id="rId9" Type="http://schemas.openxmlformats.org/officeDocument/2006/relationships/image" Target="../media/image143.png"/><Relationship Id="rId14" Type="http://schemas.openxmlformats.org/officeDocument/2006/relationships/image" Target="../media/image21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0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8.png"/><Relationship Id="rId4" Type="http://schemas.openxmlformats.org/officeDocument/2006/relationships/image" Target="../media/image220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12" Type="http://schemas.openxmlformats.org/officeDocument/2006/relationships/image" Target="../media/image2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0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6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27.png"/><Relationship Id="rId5" Type="http://schemas.openxmlformats.org/officeDocument/2006/relationships/image" Target="../media/image99.svg"/><Relationship Id="rId10" Type="http://schemas.openxmlformats.org/officeDocument/2006/relationships/image" Target="../media/image217.png"/><Relationship Id="rId4" Type="http://schemas.openxmlformats.org/officeDocument/2006/relationships/image" Target="../media/image98.png"/><Relationship Id="rId9" Type="http://schemas.openxmlformats.org/officeDocument/2006/relationships/image" Target="../media/image16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154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6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6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29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.svg"/><Relationship Id="rId7" Type="http://schemas.openxmlformats.org/officeDocument/2006/relationships/image" Target="../media/image2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38.svg"/><Relationship Id="rId5" Type="http://schemas.openxmlformats.org/officeDocument/2006/relationships/image" Target="../media/image154.png"/><Relationship Id="rId10" Type="http://schemas.openxmlformats.org/officeDocument/2006/relationships/image" Target="../media/image237.png"/><Relationship Id="rId4" Type="http://schemas.openxmlformats.org/officeDocument/2006/relationships/image" Target="../media/image235.png"/><Relationship Id="rId9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40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10" Type="http://schemas.openxmlformats.org/officeDocument/2006/relationships/image" Target="../media/image27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://www.youtub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svg"/><Relationship Id="rId7" Type="http://schemas.openxmlformats.org/officeDocument/2006/relationships/image" Target="../media/image250.png"/><Relationship Id="rId12" Type="http://schemas.openxmlformats.org/officeDocument/2006/relationships/image" Target="../media/image25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5.png"/><Relationship Id="rId5" Type="http://schemas.openxmlformats.org/officeDocument/2006/relationships/image" Target="../media/image248.png"/><Relationship Id="rId10" Type="http://schemas.openxmlformats.org/officeDocument/2006/relationships/image" Target="../media/image254.svg"/><Relationship Id="rId4" Type="http://schemas.openxmlformats.org/officeDocument/2006/relationships/image" Target="../media/image247.png"/><Relationship Id="rId9" Type="http://schemas.openxmlformats.org/officeDocument/2006/relationships/image" Target="../media/image253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svg"/><Relationship Id="rId7" Type="http://schemas.openxmlformats.org/officeDocument/2006/relationships/image" Target="../media/image2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131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61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6.sv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64.png"/><Relationship Id="rId5" Type="http://schemas.openxmlformats.org/officeDocument/2006/relationships/image" Target="../media/image247.png"/><Relationship Id="rId10" Type="http://schemas.openxmlformats.org/officeDocument/2006/relationships/image" Target="../media/image183.png"/><Relationship Id="rId4" Type="http://schemas.openxmlformats.org/officeDocument/2006/relationships/image" Target="../media/image3.svg"/><Relationship Id="rId9" Type="http://schemas.openxmlformats.org/officeDocument/2006/relationships/image" Target="../media/image263.png"/><Relationship Id="rId14" Type="http://schemas.openxmlformats.org/officeDocument/2006/relationships/image" Target="../media/image267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6.sv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64.png"/><Relationship Id="rId5" Type="http://schemas.openxmlformats.org/officeDocument/2006/relationships/image" Target="../media/image247.png"/><Relationship Id="rId15" Type="http://schemas.openxmlformats.org/officeDocument/2006/relationships/image" Target="../media/image267.png"/><Relationship Id="rId10" Type="http://schemas.openxmlformats.org/officeDocument/2006/relationships/image" Target="../media/image183.png"/><Relationship Id="rId4" Type="http://schemas.openxmlformats.org/officeDocument/2006/relationships/image" Target="../media/image3.sv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.svg"/><Relationship Id="rId7" Type="http://schemas.openxmlformats.org/officeDocument/2006/relationships/image" Target="../media/image2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.svg"/><Relationship Id="rId7" Type="http://schemas.openxmlformats.org/officeDocument/2006/relationships/image" Target="../media/image2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8.png"/><Relationship Id="rId10" Type="http://schemas.openxmlformats.org/officeDocument/2006/relationships/image" Target="../media/image270.png"/><Relationship Id="rId4" Type="http://schemas.openxmlformats.org/officeDocument/2006/relationships/image" Target="../media/image247.png"/><Relationship Id="rId9" Type="http://schemas.openxmlformats.org/officeDocument/2006/relationships/image" Target="../media/image269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svg"/><Relationship Id="rId3" Type="http://schemas.openxmlformats.org/officeDocument/2006/relationships/image" Target="../media/image3.svg"/><Relationship Id="rId7" Type="http://schemas.openxmlformats.org/officeDocument/2006/relationships/image" Target="../media/image2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sv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3.svg"/><Relationship Id="rId7" Type="http://schemas.openxmlformats.org/officeDocument/2006/relationships/image" Target="../media/image2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sv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3.svg"/><Relationship Id="rId7" Type="http://schemas.openxmlformats.org/officeDocument/2006/relationships/image" Target="../media/image28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48.png"/><Relationship Id="rId4" Type="http://schemas.openxmlformats.org/officeDocument/2006/relationships/image" Target="../media/image284.png"/><Relationship Id="rId9" Type="http://schemas.openxmlformats.org/officeDocument/2006/relationships/image" Target="../media/image2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30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87.png"/><Relationship Id="rId9" Type="http://schemas.openxmlformats.org/officeDocument/2006/relationships/image" Target="../media/image131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3.sv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47.png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288.png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3.svg"/><Relationship Id="rId7" Type="http://schemas.openxmlformats.org/officeDocument/2006/relationships/image" Target="../media/image2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87.png"/><Relationship Id="rId9" Type="http://schemas.openxmlformats.org/officeDocument/2006/relationships/image" Target="../media/image131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94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8.png"/><Relationship Id="rId4" Type="http://schemas.openxmlformats.org/officeDocument/2006/relationships/image" Target="../media/image183.png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svg"/><Relationship Id="rId7" Type="http://schemas.openxmlformats.org/officeDocument/2006/relationships/image" Target="../media/image2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293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sv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png"/><Relationship Id="rId4" Type="http://schemas.openxmlformats.org/officeDocument/2006/relationships/image" Target="../media/image29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.svg"/><Relationship Id="rId7" Type="http://schemas.openxmlformats.org/officeDocument/2006/relationships/image" Target="../media/image2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296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.svg"/><Relationship Id="rId7" Type="http://schemas.openxmlformats.org/officeDocument/2006/relationships/image" Target="../media/image2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303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1.png"/><Relationship Id="rId4" Type="http://schemas.openxmlformats.org/officeDocument/2006/relationships/image" Target="../media/image296.png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.svg"/><Relationship Id="rId7" Type="http://schemas.openxmlformats.org/officeDocument/2006/relationships/image" Target="../media/image3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7.png"/><Relationship Id="rId4" Type="http://schemas.openxmlformats.org/officeDocument/2006/relationships/image" Target="../media/image308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7.png"/><Relationship Id="rId4" Type="http://schemas.openxmlformats.org/officeDocument/2006/relationships/image" Target="../media/image308.png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sv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4.svg"/><Relationship Id="rId5" Type="http://schemas.openxmlformats.org/officeDocument/2006/relationships/image" Target="../media/image308.png"/><Relationship Id="rId15" Type="http://schemas.openxmlformats.org/officeDocument/2006/relationships/image" Target="../media/image217.png"/><Relationship Id="rId10" Type="http://schemas.openxmlformats.org/officeDocument/2006/relationships/image" Target="../media/image313.png"/><Relationship Id="rId4" Type="http://schemas.openxmlformats.org/officeDocument/2006/relationships/image" Target="../media/image3.svg"/><Relationship Id="rId9" Type="http://schemas.openxmlformats.org/officeDocument/2006/relationships/image" Target="../media/image312.svg"/><Relationship Id="rId14" Type="http://schemas.openxmlformats.org/officeDocument/2006/relationships/image" Target="../media/image3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6.png"/><Relationship Id="rId4" Type="http://schemas.openxmlformats.org/officeDocument/2006/relationships/image" Target="../media/image307.png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06.png"/><Relationship Id="rId4" Type="http://schemas.openxmlformats.org/officeDocument/2006/relationships/image" Target="../media/image307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2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10" Type="http://schemas.openxmlformats.org/officeDocument/2006/relationships/image" Target="../media/image324.png"/><Relationship Id="rId4" Type="http://schemas.openxmlformats.org/officeDocument/2006/relationships/image" Target="../media/image3.svg"/><Relationship Id="rId9" Type="http://schemas.openxmlformats.org/officeDocument/2006/relationships/image" Target="../media/image3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security/penetration-test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.sv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84.png"/><Relationship Id="rId4" Type="http://schemas.openxmlformats.org/officeDocument/2006/relationships/image" Target="../media/image3.svg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.svg"/><Relationship Id="rId7" Type="http://schemas.openxmlformats.org/officeDocument/2006/relationships/image" Target="../media/image3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27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.sv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331.png"/><Relationship Id="rId10" Type="http://schemas.openxmlformats.org/officeDocument/2006/relationships/image" Target="../media/image23.svg"/><Relationship Id="rId4" Type="http://schemas.openxmlformats.org/officeDocument/2006/relationships/image" Target="../media/image227.png"/><Relationship Id="rId9" Type="http://schemas.openxmlformats.org/officeDocument/2006/relationships/image" Target="../media/image22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5.png"/><Relationship Id="rId4" Type="http://schemas.openxmlformats.org/officeDocument/2006/relationships/image" Target="../media/image333.png"/></Relationships>
</file>

<file path=ppt/slides/_rels/slide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08.png"/><Relationship Id="rId4" Type="http://schemas.openxmlformats.org/officeDocument/2006/relationships/image" Target="../media/image336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3.svg"/><Relationship Id="rId7" Type="http://schemas.openxmlformats.org/officeDocument/2006/relationships/image" Target="../media/image3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203.png"/><Relationship Id="rId4" Type="http://schemas.openxmlformats.org/officeDocument/2006/relationships/image" Target="../media/image308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sv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3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342.pn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svg"/><Relationship Id="rId7" Type="http://schemas.openxmlformats.org/officeDocument/2006/relationships/image" Target="../media/image2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10" Type="http://schemas.openxmlformats.org/officeDocument/2006/relationships/image" Target="../media/image343.png"/><Relationship Id="rId4" Type="http://schemas.openxmlformats.org/officeDocument/2006/relationships/image" Target="../media/image98.png"/><Relationship Id="rId9" Type="http://schemas.openxmlformats.org/officeDocument/2006/relationships/image" Target="../media/image341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1.png"/><Relationship Id="rId4" Type="http://schemas.openxmlformats.org/officeDocument/2006/relationships/image" Target="../media/image3.svg"/></Relationships>
</file>

<file path=ppt/slides/_rels/slide4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.sv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sv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1.sv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2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sv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3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g"/><Relationship Id="rId4" Type="http://schemas.openxmlformats.org/officeDocument/2006/relationships/image" Target="../media/image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27A85F-DCE4-04DB-BA8A-47CD04F4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A20E-C685-4AF9-37A1-359296CF30B5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1F5E8DF9-43EA-5E4B-88BA-2ECF9FA7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3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1E96DEB-7074-CDC0-A181-B4D4045EC7E4}"/>
              </a:ext>
            </a:extLst>
          </p:cNvPr>
          <p:cNvSpPr txBox="1">
            <a:spLocks/>
          </p:cNvSpPr>
          <p:nvPr/>
        </p:nvSpPr>
        <p:spPr>
          <a:xfrm>
            <a:off x="5799116" y="1155700"/>
            <a:ext cx="5838701" cy="1262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our thought process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34F2344-77F0-9B54-453A-C23D49092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36845-2052-45EF-2DF6-479B5B56475B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AF4AD309-6251-B6E0-78A6-50A226764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89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MFA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282668" cy="393404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imperative that you implement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(multi-factor authentication)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account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for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user account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benefit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MFA is that if your password is hacked, then it won’t be possible for hackers to gain access to your account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MFA authenticator options are: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963F-92DB-41ED-E54A-02940A0B9173}"/>
              </a:ext>
            </a:extLst>
          </p:cNvPr>
          <p:cNvSpPr txBox="1"/>
          <p:nvPr/>
        </p:nvSpPr>
        <p:spPr>
          <a:xfrm>
            <a:off x="764213" y="5790757"/>
            <a:ext cx="618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Authy (RECOMMENDED) or Google Authenticator</a:t>
            </a:r>
          </a:p>
        </p:txBody>
      </p:sp>
      <p:pic>
        <p:nvPicPr>
          <p:cNvPr id="4" name="Graphic 37">
            <a:extLst>
              <a:ext uri="{FF2B5EF4-FFF2-40B4-BE49-F238E27FC236}">
                <a16:creationId xmlns:a16="http://schemas.microsoft.com/office/drawing/2014/main" id="{F05B9C4B-5F95-B429-4480-4E30FC29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505" y="2217372"/>
            <a:ext cx="2993719" cy="299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4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dirty="0"/>
              <a:t>IAM - </a:t>
            </a:r>
            <a:r>
              <a:rPr lang="en-US" sz="3600" b="0" dirty="0" err="1"/>
              <a:t>mfa</a:t>
            </a:r>
            <a:endParaRPr lang="en-US" b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for your root account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for your user account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5F0C81-9F3B-DF95-E46F-5B0F9700C4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29BC927-1206-0BA5-88D0-A1CD0880DE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8F862CA7-91C4-F511-2CD5-42D72E8EC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Accessing </a:t>
            </a:r>
            <a:r>
              <a:rPr lang="en-US" sz="4400" b="1" cap="all" spc="750" dirty="0" err="1">
                <a:solidFill>
                  <a:schemeClr val="bg1"/>
                </a:solidFill>
              </a:rPr>
              <a:t>aws</a:t>
            </a:r>
            <a:endParaRPr lang="en-US" sz="4400" b="1" cap="all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59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1C01A32-1FEA-D101-818D-B5178ED01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6"/>
          <a:stretch/>
        </p:blipFill>
        <p:spPr>
          <a:xfrm>
            <a:off x="6960677" y="3957227"/>
            <a:ext cx="4984257" cy="2183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7165026" cy="15746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application that is comprised of a list of services for managing AWS resources 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8D6300EF-F2DC-1B13-3497-2D7730A48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581" y="2261696"/>
            <a:ext cx="802138" cy="80213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5CEF7ADB-B793-B474-6E52-F959222EAB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3" t="23628" r="24054" b="23711"/>
          <a:stretch/>
        </p:blipFill>
        <p:spPr>
          <a:xfrm>
            <a:off x="10173234" y="2057268"/>
            <a:ext cx="1771700" cy="17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5752922" cy="15746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CLI (Command Line Interface)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open-source tool that we can use to manage and interact with AWS services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64A15558-3439-A128-EF35-9C22EE550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732" y="2261697"/>
            <a:ext cx="828857" cy="8288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10978F-EB4F-C12F-7403-558770E637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r="14619" b="2"/>
          <a:stretch/>
        </p:blipFill>
        <p:spPr>
          <a:xfrm>
            <a:off x="8765642" y="2413408"/>
            <a:ext cx="3179292" cy="3757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ECC74FA-2172-6771-A15F-7DB7399CE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t="23129" r="17000" b="23711"/>
          <a:stretch/>
        </p:blipFill>
        <p:spPr>
          <a:xfrm>
            <a:off x="8765642" y="1268732"/>
            <a:ext cx="1282627" cy="10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59" y="1981202"/>
            <a:ext cx="5865905" cy="36328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0998E-D52B-76F6-6A7C-3F9793F3FDBA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64DD5C5F-0E73-6C4D-F6FB-41D87AA57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5B7002-8214-D5CB-0232-4E6B3792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690887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Accessing AWS…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76A24-0A85-710F-099D-F8703B0ECB1E}"/>
              </a:ext>
            </a:extLst>
          </p:cNvPr>
          <p:cNvSpPr txBox="1">
            <a:spLocks/>
          </p:cNvSpPr>
          <p:nvPr/>
        </p:nvSpPr>
        <p:spPr>
          <a:xfrm>
            <a:off x="1788969" y="2413408"/>
            <a:ext cx="7093774" cy="24317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SDK (Software Development Kit)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software development kit which allows us to manage AWS services programmatically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SDKs (Python, PHP, Java, C++)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7E20A80C-8955-6BD8-6FCA-C6CACCC96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733" y="2261696"/>
            <a:ext cx="821033" cy="821033"/>
          </a:xfrm>
          <a:prstGeom prst="rect">
            <a:avLst/>
          </a:prstGeom>
        </p:spPr>
      </p:pic>
      <p:pic>
        <p:nvPicPr>
          <p:cNvPr id="8" name="Picture 7" descr="Diagram, whiteboard&#10;&#10;Description automatically generated">
            <a:extLst>
              <a:ext uri="{FF2B5EF4-FFF2-40B4-BE49-F238E27FC236}">
                <a16:creationId xmlns:a16="http://schemas.microsoft.com/office/drawing/2014/main" id="{4EA38886-7450-3B77-7099-90E09EB14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55" y="3932157"/>
            <a:ext cx="4464279" cy="219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A17144B-6949-F611-060E-482EAD8EC7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22630" r="8685" b="32686"/>
          <a:stretch/>
        </p:blipFill>
        <p:spPr>
          <a:xfrm>
            <a:off x="9986112" y="2781017"/>
            <a:ext cx="1958822" cy="1066800"/>
          </a:xfrm>
          <a:prstGeom prst="rect">
            <a:avLst/>
          </a:prstGeom>
        </p:spPr>
      </p:pic>
      <p:pic>
        <p:nvPicPr>
          <p:cNvPr id="16" name="Graphic 33">
            <a:extLst>
              <a:ext uri="{FF2B5EF4-FFF2-40B4-BE49-F238E27FC236}">
                <a16:creationId xmlns:a16="http://schemas.microsoft.com/office/drawing/2014/main" id="{315095EA-0684-B949-0E93-6D4430E4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29" y="4501718"/>
            <a:ext cx="1465111" cy="14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3AB2DB-3243-7A77-8D0D-C015D288D9A1}"/>
              </a:ext>
            </a:extLst>
          </p:cNvPr>
          <p:cNvSpPr txBox="1">
            <a:spLocks/>
          </p:cNvSpPr>
          <p:nvPr/>
        </p:nvSpPr>
        <p:spPr>
          <a:xfrm>
            <a:off x="1788969" y="5717049"/>
            <a:ext cx="2024239" cy="104241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keys</a:t>
            </a:r>
          </a:p>
        </p:txBody>
      </p:sp>
    </p:spTree>
    <p:extLst>
      <p:ext uri="{BB962C8B-B14F-4D97-AF65-F5344CB8AC3E}">
        <p14:creationId xmlns:p14="http://schemas.microsoft.com/office/powerpoint/2010/main" val="3523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IAM </a:t>
            </a:r>
            <a:r>
              <a:rPr lang="en-US" b="0" cap="none" dirty="0"/>
              <a:t>-</a:t>
            </a:r>
            <a:r>
              <a:rPr lang="en-US" sz="3600" b="0" cap="none" dirty="0"/>
              <a:t> Accessin</a:t>
            </a:r>
            <a:r>
              <a:rPr lang="en-US" b="0" cap="none" dirty="0"/>
              <a:t>g AWS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AWS CLI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the AWS CLI has been installed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75EF38-729F-74C9-A243-28C57A410D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AWS </a:t>
            </a:r>
            <a:r>
              <a:rPr lang="en-US" sz="3600" b="1" spc="750" dirty="0" err="1">
                <a:solidFill>
                  <a:schemeClr val="bg1"/>
                </a:solidFill>
              </a:rPr>
              <a:t>CloudShell</a:t>
            </a:r>
            <a:endParaRPr lang="en-US" sz="36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4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CloudShell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browser-based terminal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alternative to using a default terminal like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2F59BC-D073-E5FF-D1BC-255551374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5514" y="220417"/>
            <a:ext cx="675829" cy="656937"/>
          </a:xfrm>
          <a:prstGeom prst="rect">
            <a:avLst/>
          </a:prstGeom>
        </p:spPr>
      </p:pic>
      <p:pic>
        <p:nvPicPr>
          <p:cNvPr id="5" name="Picture 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E449D61B-4B03-45FB-C4E2-13FC33B44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18845" r="6857" b="24505"/>
          <a:stretch/>
        </p:blipFill>
        <p:spPr>
          <a:xfrm>
            <a:off x="8062483" y="3723897"/>
            <a:ext cx="3670338" cy="23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CloudShell</a:t>
            </a:r>
            <a:r>
              <a:rPr lang="en-US" b="0" cap="none" dirty="0"/>
              <a:t>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test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697451C-6DAE-EBEB-F39B-0514DFBAC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5514" y="220417"/>
            <a:ext cx="675829" cy="65693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50DB07-91C6-DBA4-43B8-7267F64E2F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CDF1F-FCE8-60A1-BC58-A9D284EE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66" y="4590008"/>
            <a:ext cx="7096425" cy="14659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cap="none" dirty="0"/>
              <a:t>One step at a time…</a:t>
            </a:r>
          </a:p>
        </p:txBody>
      </p:sp>
      <p:pic>
        <p:nvPicPr>
          <p:cNvPr id="14" name="Picture 13" descr="A picture containing building, outdoor, person, brick&#10;&#10;Description automatically generated">
            <a:extLst>
              <a:ext uri="{FF2B5EF4-FFF2-40B4-BE49-F238E27FC236}">
                <a16:creationId xmlns:a16="http://schemas.microsoft.com/office/drawing/2014/main" id="{F27F0EA7-DC8E-4D19-129C-F4141DAAC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4" b="23524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195A4-E795-3C6E-7E41-B04731931875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8" name="Graphic 17" descr="Badge Copyright outline">
            <a:extLst>
              <a:ext uri="{FF2B5EF4-FFF2-40B4-BE49-F238E27FC236}">
                <a16:creationId xmlns:a16="http://schemas.microsoft.com/office/drawing/2014/main" id="{2B0C2DE0-D9DE-8CFE-6AF3-D2C503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1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Security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Access advisor: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all the service permissions that have been given to a user and when they last accessed those services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Credentials report: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A report that shows all the users that have been created under your account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A546A5A-C162-E85E-4B9C-B000AC58CA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t="15264" r="21621" b="15818"/>
          <a:stretch/>
        </p:blipFill>
        <p:spPr>
          <a:xfrm>
            <a:off x="10791386" y="4752899"/>
            <a:ext cx="1153548" cy="14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Security tools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IAM security tools: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Access advisor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Credentials report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988258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permissions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roles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certain aws services to carry out certain actions, as it needs to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49">
            <a:extLst>
              <a:ext uri="{FF2B5EF4-FFF2-40B4-BE49-F238E27FC236}">
                <a16:creationId xmlns:a16="http://schemas.microsoft.com/office/drawing/2014/main" id="{D160D29E-AE19-EF00-CD00-28B632A4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46" y="1717800"/>
            <a:ext cx="1087791" cy="108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4FA75-9FD4-CC29-3AF0-A424833EC393}"/>
              </a:ext>
            </a:extLst>
          </p:cNvPr>
          <p:cNvSpPr txBox="1"/>
          <p:nvPr/>
        </p:nvSpPr>
        <p:spPr>
          <a:xfrm>
            <a:off x="6968984" y="3903578"/>
            <a:ext cx="47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service: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 (virtual server)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850026-9FA9-ADCA-F38F-7D8045E41C0D}"/>
              </a:ext>
            </a:extLst>
          </p:cNvPr>
          <p:cNvCxnSpPr>
            <a:cxnSpLocks/>
          </p:cNvCxnSpPr>
          <p:nvPr/>
        </p:nvCxnSpPr>
        <p:spPr>
          <a:xfrm>
            <a:off x="9392224" y="2805591"/>
            <a:ext cx="0" cy="97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IAM - Roles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role to an AWS service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CF2795-0BF6-6D08-A42C-EAA0722A71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the root account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always use your user account as soon as you create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MFA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root account and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effective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share your IAM users and access keys with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your users to groups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add permissions to those groups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2B7469D-F2AB-5B87-1794-27C7AEBB2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19597" r="17919" b="18825"/>
          <a:stretch/>
        </p:blipFill>
        <p:spPr>
          <a:xfrm>
            <a:off x="10101918" y="4220195"/>
            <a:ext cx="1708715" cy="19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Best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560258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Re-explore some of the areas in IAM where we can utilize the best practices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BB4E05-34EB-47B8-4C80-3C0948E3FA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43EFC81-9B08-4C9F-AC3A-753244A245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A2283980-FF06-8828-C3E5-CE955B29D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103E75-AC64-FDD2-1EB6-E2A5C41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3E97-FBCD-8000-CC7F-8B48EFE1E055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CCFB4A4-B21D-C2E7-7D93-2FC635D8C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7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Compute Cloud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(EC2)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45080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8" y="3345728"/>
            <a:ext cx="3223443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1088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purpose of EC2 is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 on-demand EC2 instances / virtual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is known as Infrastructure as a Service or more commonly as IaaS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EC2 service you will also be able to: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your EC2 instances with an auto scaling group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 the load of internet traffic with an elastic load balancer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your data on virtual drives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3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95DEE-8844-AC82-1951-01A77E473A99}"/>
              </a:ext>
            </a:extLst>
          </p:cNvPr>
          <p:cNvSpPr/>
          <p:nvPr/>
        </p:nvSpPr>
        <p:spPr>
          <a:xfrm>
            <a:off x="887555" y="2261696"/>
            <a:ext cx="4183209" cy="352697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DF8A2F8B-BE90-51F7-5D81-7345DF29B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83" y="3447953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423B1-03E6-A879-610D-BF6EFC6BAADE}"/>
              </a:ext>
            </a:extLst>
          </p:cNvPr>
          <p:cNvCxnSpPr>
            <a:cxnSpLocks/>
          </p:cNvCxnSpPr>
          <p:nvPr/>
        </p:nvCxnSpPr>
        <p:spPr>
          <a:xfrm flipH="1">
            <a:off x="3800061" y="3991639"/>
            <a:ext cx="2541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1F301-D001-7FA4-B0E3-E46785E5F928}"/>
              </a:ext>
            </a:extLst>
          </p:cNvPr>
          <p:cNvSpPr txBox="1"/>
          <p:nvPr/>
        </p:nvSpPr>
        <p:spPr>
          <a:xfrm>
            <a:off x="2129170" y="4746712"/>
            <a:ext cx="184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769F3-9BAC-4B09-232F-3827AC3712BD}"/>
              </a:ext>
            </a:extLst>
          </p:cNvPr>
          <p:cNvSpPr/>
          <p:nvPr/>
        </p:nvSpPr>
        <p:spPr>
          <a:xfrm>
            <a:off x="6467152" y="2228153"/>
            <a:ext cx="4183209" cy="3526972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BF8A6-F985-23B4-F995-18BBFFC731EC}"/>
              </a:ext>
            </a:extLst>
          </p:cNvPr>
          <p:cNvSpPr/>
          <p:nvPr/>
        </p:nvSpPr>
        <p:spPr>
          <a:xfrm>
            <a:off x="6929093" y="2705058"/>
            <a:ext cx="3259326" cy="25723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913D46-3ECE-2EEB-E840-AF731123AA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t="24773" r="15669" b="25361"/>
          <a:stretch/>
        </p:blipFill>
        <p:spPr>
          <a:xfrm>
            <a:off x="7086682" y="2839559"/>
            <a:ext cx="990480" cy="72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C6B3C9-0D62-4768-F70E-64E75DE3FA29}"/>
              </a:ext>
            </a:extLst>
          </p:cNvPr>
          <p:cNvSpPr/>
          <p:nvPr/>
        </p:nvSpPr>
        <p:spPr>
          <a:xfrm>
            <a:off x="6929093" y="3695677"/>
            <a:ext cx="325932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C2BA77-2A3C-300E-F32B-453CB0474127}"/>
              </a:ext>
            </a:extLst>
          </p:cNvPr>
          <p:cNvSpPr/>
          <p:nvPr/>
        </p:nvSpPr>
        <p:spPr>
          <a:xfrm>
            <a:off x="6929093" y="4556596"/>
            <a:ext cx="325932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F4C4065-E695-111A-44EA-60529EE8C8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t="17892" r="16167" b="12633"/>
          <a:stretch/>
        </p:blipFill>
        <p:spPr>
          <a:xfrm>
            <a:off x="7086682" y="3890209"/>
            <a:ext cx="561027" cy="569461"/>
          </a:xfrm>
          <a:prstGeom prst="rect">
            <a:avLst/>
          </a:prstGeom>
        </p:spPr>
      </p:pic>
      <p:pic>
        <p:nvPicPr>
          <p:cNvPr id="39" name="Picture 3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DCA5A2C-B02F-7CC1-F77F-8752C9711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21943" r="19908" b="19513"/>
          <a:stretch/>
        </p:blipFill>
        <p:spPr>
          <a:xfrm>
            <a:off x="7066550" y="4717358"/>
            <a:ext cx="430761" cy="428495"/>
          </a:xfrm>
          <a:prstGeom prst="rect">
            <a:avLst/>
          </a:prstGeom>
        </p:spPr>
      </p:pic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CA0E67C3-8035-B201-724F-827C2D8C27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21238" r="6441" b="22337"/>
          <a:stretch/>
        </p:blipFill>
        <p:spPr>
          <a:xfrm>
            <a:off x="7659976" y="4736945"/>
            <a:ext cx="679989" cy="436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DBB229-7AE2-CDCC-2D3A-4631E952AC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34788" r="25394" b="28497"/>
          <a:stretch/>
        </p:blipFill>
        <p:spPr>
          <a:xfrm>
            <a:off x="8554269" y="4765560"/>
            <a:ext cx="495273" cy="379530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535B58A7-8AC7-09B1-579F-2F332DBA4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30060" r="25893" b="38194"/>
          <a:stretch/>
        </p:blipFill>
        <p:spPr>
          <a:xfrm>
            <a:off x="9263846" y="4699241"/>
            <a:ext cx="717890" cy="4806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5F3C32-6093-0394-150F-FBAD9D40E371}"/>
              </a:ext>
            </a:extLst>
          </p:cNvPr>
          <p:cNvSpPr txBox="1"/>
          <p:nvPr/>
        </p:nvSpPr>
        <p:spPr>
          <a:xfrm>
            <a:off x="8196743" y="2967335"/>
            <a:ext cx="1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app/website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10E3EA-B9B0-2CE4-843C-4722A88DECF2}"/>
              </a:ext>
            </a:extLst>
          </p:cNvPr>
          <p:cNvSpPr txBox="1"/>
          <p:nvPr/>
        </p:nvSpPr>
        <p:spPr>
          <a:xfrm>
            <a:off x="7841589" y="3756636"/>
            <a:ext cx="912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/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427CAE-6557-19A1-13FF-590C57430AA6}"/>
              </a:ext>
            </a:extLst>
          </p:cNvPr>
          <p:cNvSpPr txBox="1"/>
          <p:nvPr/>
        </p:nvSpPr>
        <p:spPr>
          <a:xfrm>
            <a:off x="8996281" y="3991211"/>
            <a:ext cx="91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(OS)</a:t>
            </a:r>
          </a:p>
        </p:txBody>
      </p:sp>
      <p:pic>
        <p:nvPicPr>
          <p:cNvPr id="60" name="Picture 5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1D92A6-9059-C03F-3CB6-543224092E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7144" r="19667" b="12633"/>
          <a:stretch/>
        </p:blipFill>
        <p:spPr>
          <a:xfrm>
            <a:off x="8325343" y="3884942"/>
            <a:ext cx="457620" cy="5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5" grpId="0" animBg="1"/>
      <p:bldP spid="21" grpId="0" animBg="1"/>
      <p:bldP spid="22" grpId="0" animBg="1"/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1E96DEB-7074-CDC0-A181-B4D4045EC7E4}"/>
              </a:ext>
            </a:extLst>
          </p:cNvPr>
          <p:cNvSpPr txBox="1">
            <a:spLocks/>
          </p:cNvSpPr>
          <p:nvPr/>
        </p:nvSpPr>
        <p:spPr>
          <a:xfrm>
            <a:off x="1128570" y="426720"/>
            <a:ext cx="10241280" cy="1234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Focus on progress and not on time</a:t>
            </a: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9B9AB85C-C9FB-A114-A7B9-938EC594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19" y="2002562"/>
            <a:ext cx="3251970" cy="2167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ck on a chain&#10;&#10;Description automatically generated with low confidence">
            <a:extLst>
              <a:ext uri="{FF2B5EF4-FFF2-40B4-BE49-F238E27FC236}">
                <a16:creationId xmlns:a16="http://schemas.microsoft.com/office/drawing/2014/main" id="{BA7F5B4B-5E89-F859-29D3-0059755E3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24" y="2026348"/>
            <a:ext cx="2134949" cy="2668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E4547D4E-3370-9096-E877-132D7C3E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3353" y="2643341"/>
            <a:ext cx="1072647" cy="10726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A88ED1-78C5-5142-185A-9391016D067A}"/>
              </a:ext>
            </a:extLst>
          </p:cNvPr>
          <p:cNvSpPr txBox="1"/>
          <p:nvPr/>
        </p:nvSpPr>
        <p:spPr>
          <a:xfrm>
            <a:off x="1128570" y="4482534"/>
            <a:ext cx="3251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“Today, I created my aws account and learned about IAM.”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“Today, I learned about virtual severs.”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86F1D-1696-76FC-9BFA-B9FB704A73BB}"/>
              </a:ext>
            </a:extLst>
          </p:cNvPr>
          <p:cNvSpPr txBox="1"/>
          <p:nvPr/>
        </p:nvSpPr>
        <p:spPr>
          <a:xfrm>
            <a:off x="7227909" y="4898032"/>
            <a:ext cx="3251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“I’m struggling to understand all these concepts, It’s been 2 weeks already.”</a:t>
            </a:r>
          </a:p>
        </p:txBody>
      </p:sp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A2771AC4-5B22-493A-5CC2-78B264686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5881" y="272246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3B48BA-EFE3-B532-08F3-207630F362A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4" name="Graphic 13" descr="Badge Copyright outline">
            <a:extLst>
              <a:ext uri="{FF2B5EF4-FFF2-40B4-BE49-F238E27FC236}">
                <a16:creationId xmlns:a16="http://schemas.microsoft.com/office/drawing/2014/main" id="{647F72FD-65CC-6D9B-A731-B80C54F5F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54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 (example)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C561AB-9B38-6DE7-AC18-08A6CEDA9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261696"/>
            <a:ext cx="10353128" cy="3277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209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Configuration and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and setup an operating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power requirements? (CPU)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Random-access memory requirements? (RAM)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on your storage space?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configure our security group (Firewall) for our EC2 instance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we want to run EC2 user data?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FFC787-48C4-ADAD-74A9-78154F62C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8" t="22837" r="18150" b="25505"/>
          <a:stretch/>
        </p:blipFill>
        <p:spPr>
          <a:xfrm>
            <a:off x="10333971" y="4857008"/>
            <a:ext cx="1294711" cy="12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storage space you can utilize: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Elastic Block Store (EBS) - network based storage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Elastic File System (EFS) - network based storage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EC2 instance store - hardware based storage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4847055-DDED-B557-B516-7117BABB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8195" r="22545" b="19750"/>
          <a:stretch/>
        </p:blipFill>
        <p:spPr>
          <a:xfrm>
            <a:off x="9584675" y="3950155"/>
            <a:ext cx="1710838" cy="18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User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set of commands or data (in a script) that you can provide your EC2 instance with, just before it is launched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can only be launched once, and that is at the beginning of the instance’s first launch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322871D-881D-355F-8930-0A4C990F81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t="29584" r="33188" b="29235"/>
          <a:stretch/>
        </p:blipFill>
        <p:spPr>
          <a:xfrm>
            <a:off x="9792976" y="4354506"/>
            <a:ext cx="1344791" cy="16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170274"/>
            <a:ext cx="10035891" cy="291982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4" y="3176750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268555" y="3699462"/>
            <a:ext cx="9656744" cy="222632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603969" y="4334494"/>
            <a:ext cx="4492031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5575" y="433449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934" y="2563402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22" y="20935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17">
            <a:extLst>
              <a:ext uri="{FF2B5EF4-FFF2-40B4-BE49-F238E27FC236}">
                <a16:creationId xmlns:a16="http://schemas.microsoft.com/office/drawing/2014/main" id="{B03B93C0-EA0C-AAC8-0728-2A580772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98" y="4665525"/>
            <a:ext cx="609176" cy="59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4353741" y="2902709"/>
            <a:ext cx="1455705" cy="152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DE7D81-4136-E8EB-14EF-8248E46727C9}"/>
              </a:ext>
            </a:extLst>
          </p:cNvPr>
          <p:cNvSpPr/>
          <p:nvPr/>
        </p:nvSpPr>
        <p:spPr>
          <a:xfrm>
            <a:off x="3802029" y="4576920"/>
            <a:ext cx="813515" cy="7467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18">
            <a:extLst>
              <a:ext uri="{FF2B5EF4-FFF2-40B4-BE49-F238E27FC236}">
                <a16:creationId xmlns:a16="http://schemas.microsoft.com/office/drawing/2014/main" id="{7BA50F09-B03D-79C5-B67E-650C04D7A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118" y="5407360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D4181D-9C1A-E186-C269-44E9C230D775}"/>
              </a:ext>
            </a:extLst>
          </p:cNvPr>
          <p:cNvSpPr/>
          <p:nvPr/>
        </p:nvSpPr>
        <p:spPr>
          <a:xfrm>
            <a:off x="6229155" y="4334494"/>
            <a:ext cx="4507959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60E79A-6A03-DB19-4B8A-24DCAAC7C1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9155" y="4334494"/>
            <a:ext cx="326270" cy="3501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31BB2-495C-6ACC-BECE-CEA48C16F5BB}"/>
              </a:ext>
            </a:extLst>
          </p:cNvPr>
          <p:cNvCxnSpPr>
            <a:cxnSpLocks/>
          </p:cNvCxnSpPr>
          <p:nvPr/>
        </p:nvCxnSpPr>
        <p:spPr>
          <a:xfrm flipV="1">
            <a:off x="6543003" y="1605484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3EABBA-17A2-9454-262D-2AA305EE8BB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758789" y="1134335"/>
            <a:ext cx="4106937" cy="6967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47D775-EE76-A5DF-B6D9-C959316223DB}"/>
              </a:ext>
            </a:extLst>
          </p:cNvPr>
          <p:cNvSpPr txBox="1"/>
          <p:nvPr/>
        </p:nvSpPr>
        <p:spPr>
          <a:xfrm>
            <a:off x="814799" y="409443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EC2 - Practical</a:t>
            </a:r>
          </a:p>
        </p:txBody>
      </p:sp>
    </p:spTree>
    <p:extLst>
      <p:ext uri="{BB962C8B-B14F-4D97-AF65-F5344CB8AC3E}">
        <p14:creationId xmlns:p14="http://schemas.microsoft.com/office/powerpoint/2010/main" val="20044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8" grpId="0" animBg="1"/>
      <p:bldP spid="21" grpId="0"/>
      <p:bldP spid="23" grpId="0"/>
      <p:bldP spid="32" grpId="0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EC2 instance and load user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A21663-57D8-1A96-FEAF-433A8341E6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8251955" y="2877975"/>
            <a:ext cx="2340834" cy="2728664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887555" y="2501561"/>
            <a:ext cx="2112412" cy="2827035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A2D1C7C-AA11-BAD8-84CB-5280ACE5C9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4688103" y="3668902"/>
            <a:ext cx="2508256" cy="11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9322570" y="2938804"/>
            <a:ext cx="2340834" cy="2728664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887555" y="2501561"/>
            <a:ext cx="2112412" cy="2827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B59D-04A3-1D27-A9B7-54152FC2CD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20686" r="18162" b="22007"/>
          <a:stretch/>
        </p:blipFill>
        <p:spPr>
          <a:xfrm>
            <a:off x="3219157" y="3057247"/>
            <a:ext cx="2228161" cy="1984591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DDAFB8B-701C-5F87-CF1E-7A4662DA66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5935012" y="3609525"/>
            <a:ext cx="2508256" cy="11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 - (Analogy)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51E9D459-2597-E17F-7F8E-0002F7DC0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12229" r="17679" b="13070"/>
          <a:stretch/>
        </p:blipFill>
        <p:spPr>
          <a:xfrm>
            <a:off x="5846068" y="4446271"/>
            <a:ext cx="1556414" cy="1814281"/>
          </a:xfrm>
          <a:prstGeom prst="rect">
            <a:avLst/>
          </a:prstGeom>
        </p:spPr>
      </p:pic>
      <p:pic>
        <p:nvPicPr>
          <p:cNvPr id="16" name="Picture 15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64FD55F2-4D3B-70AF-1380-CF53916A98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7" t="12940" r="20324" b="14526"/>
          <a:stretch/>
        </p:blipFill>
        <p:spPr>
          <a:xfrm>
            <a:off x="736450" y="2403661"/>
            <a:ext cx="1004569" cy="1344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CB59D-04A3-1D27-A9B7-54152FC2CD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20686" r="18162" b="22007"/>
          <a:stretch/>
        </p:blipFill>
        <p:spPr>
          <a:xfrm>
            <a:off x="547080" y="4462160"/>
            <a:ext cx="1791904" cy="1596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B49B5-0DE4-A20B-C56B-B56CAA16779E}"/>
              </a:ext>
            </a:extLst>
          </p:cNvPr>
          <p:cNvSpPr txBox="1"/>
          <p:nvPr/>
        </p:nvSpPr>
        <p:spPr>
          <a:xfrm>
            <a:off x="2396225" y="3607166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pic>
        <p:nvPicPr>
          <p:cNvPr id="10" name="Graphic 17">
            <a:extLst>
              <a:ext uri="{FF2B5EF4-FFF2-40B4-BE49-F238E27FC236}">
                <a16:creationId xmlns:a16="http://schemas.microsoft.com/office/drawing/2014/main" id="{081BF500-C89D-3702-45C4-1D673430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31" y="2418721"/>
            <a:ext cx="1135416" cy="113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84450-2640-9339-DEC3-4303ACE1394B}"/>
              </a:ext>
            </a:extLst>
          </p:cNvPr>
          <p:cNvSpPr txBox="1"/>
          <p:nvPr/>
        </p:nvSpPr>
        <p:spPr>
          <a:xfrm>
            <a:off x="1377594" y="5035390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2D4B5-C441-14DF-F240-640ECB541B4B}"/>
              </a:ext>
            </a:extLst>
          </p:cNvPr>
          <p:cNvSpPr txBox="1"/>
          <p:nvPr/>
        </p:nvSpPr>
        <p:spPr>
          <a:xfrm>
            <a:off x="6732897" y="4776094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C05F9-0B3D-1553-D365-30D5C61F220D}"/>
              </a:ext>
            </a:extLst>
          </p:cNvPr>
          <p:cNvSpPr txBox="1"/>
          <p:nvPr/>
        </p:nvSpPr>
        <p:spPr>
          <a:xfrm>
            <a:off x="1252977" y="2822089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7FA9B-4FFE-EF2B-B09A-BA06B59BC98A}"/>
              </a:ext>
            </a:extLst>
          </p:cNvPr>
          <p:cNvSpPr txBox="1"/>
          <p:nvPr/>
        </p:nvSpPr>
        <p:spPr>
          <a:xfrm>
            <a:off x="2512168" y="5655272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0AAE3-7441-D851-096C-8735E513AB20}"/>
              </a:ext>
            </a:extLst>
          </p:cNvPr>
          <p:cNvSpPr txBox="1"/>
          <p:nvPr/>
        </p:nvSpPr>
        <p:spPr>
          <a:xfrm>
            <a:off x="7260190" y="5814818"/>
            <a:ext cx="363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132898-38B7-2253-BC8B-46C838D3AA5F}"/>
              </a:ext>
            </a:extLst>
          </p:cNvPr>
          <p:cNvSpPr/>
          <p:nvPr/>
        </p:nvSpPr>
        <p:spPr>
          <a:xfrm>
            <a:off x="2937556" y="4739033"/>
            <a:ext cx="1003866" cy="89424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24">
            <a:extLst>
              <a:ext uri="{FF2B5EF4-FFF2-40B4-BE49-F238E27FC236}">
                <a16:creationId xmlns:a16="http://schemas.microsoft.com/office/drawing/2014/main" id="{64DA7338-744D-D363-95F9-E957E5EF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11" y="4242246"/>
            <a:ext cx="1581494" cy="158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07268D2-D4D1-1D51-EC57-9E624DD5AD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32855" r="11669" b="30882"/>
          <a:stretch/>
        </p:blipFill>
        <p:spPr>
          <a:xfrm>
            <a:off x="5686464" y="2675579"/>
            <a:ext cx="1828219" cy="835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EC6B9-60F5-F490-809C-F638DC9E65C0}"/>
              </a:ext>
            </a:extLst>
          </p:cNvPr>
          <p:cNvSpPr txBox="1"/>
          <p:nvPr/>
        </p:nvSpPr>
        <p:spPr>
          <a:xfrm>
            <a:off x="6972987" y="2809685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77C3A0BF-9D04-E9AA-DD1A-FC2DB876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21" y="2112105"/>
            <a:ext cx="1526875" cy="152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37463D-676C-B739-50D0-DC7E7ED01EF5}"/>
              </a:ext>
            </a:extLst>
          </p:cNvPr>
          <p:cNvSpPr txBox="1"/>
          <p:nvPr/>
        </p:nvSpPr>
        <p:spPr>
          <a:xfrm>
            <a:off x="7285690" y="3436281"/>
            <a:ext cx="363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8284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8" grpId="0"/>
      <p:bldP spid="20" grpId="0"/>
      <p:bldP spid="21" grpId="0"/>
      <p:bldP spid="3" grpId="0" animBg="1"/>
      <p:bldP spid="7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how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is allowed into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view security groups as a firewall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 rules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either by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by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D1702769-BF93-36FA-6DCF-432E5EA9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32" y="4504172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7C548-410A-4ACC-589F-FB5BFFDFD1D4}"/>
              </a:ext>
            </a:extLst>
          </p:cNvPr>
          <p:cNvCxnSpPr>
            <a:cxnSpLocks/>
          </p:cNvCxnSpPr>
          <p:nvPr/>
        </p:nvCxnSpPr>
        <p:spPr>
          <a:xfrm>
            <a:off x="3019818" y="5522615"/>
            <a:ext cx="3579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3881E-78D2-08DD-EC1A-A50FC2CA76FF}"/>
              </a:ext>
            </a:extLst>
          </p:cNvPr>
          <p:cNvCxnSpPr>
            <a:cxnSpLocks/>
          </p:cNvCxnSpPr>
          <p:nvPr/>
        </p:nvCxnSpPr>
        <p:spPr>
          <a:xfrm>
            <a:off x="3302846" y="4867494"/>
            <a:ext cx="3579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3BF47D-09CC-3AAF-30F1-15AD05001021}"/>
              </a:ext>
            </a:extLst>
          </p:cNvPr>
          <p:cNvSpPr txBox="1"/>
          <p:nvPr/>
        </p:nvSpPr>
        <p:spPr>
          <a:xfrm>
            <a:off x="887555" y="5220224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3C544-7883-AFE9-44AB-8FA23796530F}"/>
              </a:ext>
            </a:extLst>
          </p:cNvPr>
          <p:cNvSpPr txBox="1"/>
          <p:nvPr/>
        </p:nvSpPr>
        <p:spPr>
          <a:xfrm>
            <a:off x="1265585" y="4667100"/>
            <a:ext cx="203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53BF01-9DAF-E0E6-5B62-712ED81A5103}"/>
              </a:ext>
            </a:extLst>
          </p:cNvPr>
          <p:cNvSpPr/>
          <p:nvPr/>
        </p:nvSpPr>
        <p:spPr>
          <a:xfrm>
            <a:off x="6736559" y="425084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Just a quick note…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44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41717-7EC9-9FFF-BBBB-8C5A33939545}"/>
              </a:ext>
            </a:extLst>
          </p:cNvPr>
          <p:cNvSpPr txBox="1"/>
          <p:nvPr/>
        </p:nvSpPr>
        <p:spPr>
          <a:xfrm>
            <a:off x="-238880" y="410739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EB03BC-E9CC-6160-818F-AC91C6376DEA}"/>
              </a:ext>
            </a:extLst>
          </p:cNvPr>
          <p:cNvCxnSpPr>
            <a:cxnSpLocks/>
          </p:cNvCxnSpPr>
          <p:nvPr/>
        </p:nvCxnSpPr>
        <p:spPr>
          <a:xfrm>
            <a:off x="2639635" y="3096403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BF342F-EF5F-7741-3EA9-C5635D880F9C}"/>
              </a:ext>
            </a:extLst>
          </p:cNvPr>
          <p:cNvSpPr txBox="1"/>
          <p:nvPr/>
        </p:nvSpPr>
        <p:spPr>
          <a:xfrm>
            <a:off x="6470501" y="416518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</a:t>
            </a:r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F7009EA7-AD26-2D74-6439-3A8E8877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90" y="2885690"/>
            <a:ext cx="825291" cy="8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447862-C4EE-3FC3-838F-748DF57D3BB1}"/>
              </a:ext>
            </a:extLst>
          </p:cNvPr>
          <p:cNvSpPr/>
          <p:nvPr/>
        </p:nvSpPr>
        <p:spPr>
          <a:xfrm>
            <a:off x="7558938" y="2677433"/>
            <a:ext cx="1246909" cy="123981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24">
            <a:extLst>
              <a:ext uri="{FF2B5EF4-FFF2-40B4-BE49-F238E27FC236}">
                <a16:creationId xmlns:a16="http://schemas.microsoft.com/office/drawing/2014/main" id="{55F78D1A-A6CA-B2EA-0D1F-9D2FCFB5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9" y="2885690"/>
            <a:ext cx="1086620" cy="108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12">
            <a:extLst>
              <a:ext uri="{FF2B5EF4-FFF2-40B4-BE49-F238E27FC236}">
                <a16:creationId xmlns:a16="http://schemas.microsoft.com/office/drawing/2014/main" id="{EB12E97C-AF32-1418-3C63-A2071176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382" y="2545398"/>
            <a:ext cx="1463152" cy="146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3663E6-F4E1-FB58-C109-4604E740B147}"/>
              </a:ext>
            </a:extLst>
          </p:cNvPr>
          <p:cNvCxnSpPr>
            <a:cxnSpLocks/>
          </p:cNvCxnSpPr>
          <p:nvPr/>
        </p:nvCxnSpPr>
        <p:spPr>
          <a:xfrm>
            <a:off x="6096000" y="3064327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655492-82F8-BB6F-A56A-48D7DE2F4E50}"/>
              </a:ext>
            </a:extLst>
          </p:cNvPr>
          <p:cNvCxnSpPr>
            <a:cxnSpLocks/>
          </p:cNvCxnSpPr>
          <p:nvPr/>
        </p:nvCxnSpPr>
        <p:spPr>
          <a:xfrm flipH="1">
            <a:off x="2639635" y="3534367"/>
            <a:ext cx="11264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9E2D02-D55A-3E44-2306-D095822F1F0D}"/>
              </a:ext>
            </a:extLst>
          </p:cNvPr>
          <p:cNvCxnSpPr>
            <a:cxnSpLocks/>
          </p:cNvCxnSpPr>
          <p:nvPr/>
        </p:nvCxnSpPr>
        <p:spPr>
          <a:xfrm flipH="1">
            <a:off x="6141410" y="3477117"/>
            <a:ext cx="10484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56AADA-16FB-8DE5-5649-EF3E74702DCA}"/>
              </a:ext>
            </a:extLst>
          </p:cNvPr>
          <p:cNvSpPr txBox="1"/>
          <p:nvPr/>
        </p:nvSpPr>
        <p:spPr>
          <a:xfrm>
            <a:off x="3316067" y="410739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1865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12" grpId="0" animBg="1"/>
      <p:bldP spid="2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control of inbound traffic (E.g., Client (users))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the control of outbound traffic (E.g., EC2 instance)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 IPV4 and IPV6  - IP ranges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DB1787C7-09B6-6099-161C-FFCE0681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630" y="4500730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5B9C83-E654-40B5-6432-51D0E8D83502}"/>
              </a:ext>
            </a:extLst>
          </p:cNvPr>
          <p:cNvSpPr/>
          <p:nvPr/>
        </p:nvSpPr>
        <p:spPr>
          <a:xfrm>
            <a:off x="9259656" y="4247398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Important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SSH (Secure shell)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HTTP (HyperTextTransferProtocol) - indicates an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insecure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HTTPS (HyperTextTransferProtocolSecure) – indicates a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875BE86-620A-AA26-E79E-69BEAEB34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19866" r="20463" b="19056"/>
          <a:stretch/>
        </p:blipFill>
        <p:spPr>
          <a:xfrm>
            <a:off x="9872240" y="4453569"/>
            <a:ext cx="1423273" cy="14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Security Groups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and manage our security groups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4BC5B1-5023-F7C3-C52A-36D80017E0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 - notation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0A1A10-3B7C-AB89-E45A-91F238D26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312725"/>
            <a:ext cx="5790022" cy="2195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5EE3E3-2CBF-ED1A-C2F0-69FA31CEE592}"/>
              </a:ext>
            </a:extLst>
          </p:cNvPr>
          <p:cNvSpPr/>
          <p:nvPr/>
        </p:nvSpPr>
        <p:spPr>
          <a:xfrm>
            <a:off x="887554" y="3081496"/>
            <a:ext cx="644057" cy="36215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F0CF-408E-4820-77BC-78A53CFF63A6}"/>
              </a:ext>
            </a:extLst>
          </p:cNvPr>
          <p:cNvSpPr txBox="1"/>
          <p:nvPr/>
        </p:nvSpPr>
        <p:spPr>
          <a:xfrm>
            <a:off x="8332114" y="2068008"/>
            <a:ext cx="291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t3.micro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FB8F0-CEE8-4B2E-4B1B-2904914682C6}"/>
              </a:ext>
            </a:extLst>
          </p:cNvPr>
          <p:cNvSpPr txBox="1"/>
          <p:nvPr/>
        </p:nvSpPr>
        <p:spPr>
          <a:xfrm>
            <a:off x="8687444" y="3490467"/>
            <a:ext cx="2919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instance class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generation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size in the instance class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24C161-A274-AD50-E4A3-31FFC1E6F8C3}"/>
              </a:ext>
            </a:extLst>
          </p:cNvPr>
          <p:cNvCxnSpPr>
            <a:cxnSpLocks/>
          </p:cNvCxnSpPr>
          <p:nvPr/>
        </p:nvCxnSpPr>
        <p:spPr>
          <a:xfrm>
            <a:off x="9791849" y="2843067"/>
            <a:ext cx="0" cy="47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D17E70-B45E-B12B-03ED-94F5DF014654}"/>
              </a:ext>
            </a:extLst>
          </p:cNvPr>
          <p:cNvSpPr/>
          <p:nvPr/>
        </p:nvSpPr>
        <p:spPr>
          <a:xfrm>
            <a:off x="8384975" y="3443647"/>
            <a:ext cx="2919470" cy="24940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optimized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optimized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7">
            <a:extLst>
              <a:ext uri="{FF2B5EF4-FFF2-40B4-BE49-F238E27FC236}">
                <a16:creationId xmlns:a16="http://schemas.microsoft.com/office/drawing/2014/main" id="{407B1902-C1DD-1E6C-3820-20F73151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5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General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purpose: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 instances provide a balance of memory, compute, and networking resources.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F11D5233-908D-6DB3-58A9-02404C35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1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Compute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optimized: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Compute optimized instances are perfect for compute heavy applications.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processing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(high performance)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transcoding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C0AB2D51-54CB-6AE1-34C3-42536CFF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94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optimized instances are perfect for tasks that are storage-intensive and require read and write access to huge data sets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Relational/non-relational databases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databases (as a cache – I.e., Memcached / Redis)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60841025-671E-574A-5FBD-64D357DC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0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Memory Optimized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optimized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Memory optimized instances deliver fast performance to workloads that process rather large data sets in memory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In-memory databases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Relational/non-relational databases (high performance)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BD6D6F6F-6A9D-B897-901B-9F668C3B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334F-6CAC-2A8E-1D30-4E32D30AADCA}"/>
              </a:ext>
            </a:extLst>
          </p:cNvPr>
          <p:cNvSpPr txBox="1">
            <a:spLocks/>
          </p:cNvSpPr>
          <p:nvPr/>
        </p:nvSpPr>
        <p:spPr>
          <a:xfrm>
            <a:off x="859481" y="866124"/>
            <a:ext cx="5724939" cy="317714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pc="750" dirty="0">
                <a:solidFill>
                  <a:schemeClr val="bg1"/>
                </a:solidFill>
              </a:rPr>
              <a:t>A quick note.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9336AF57-D4EB-9EBE-DB78-A4152844B821}"/>
              </a:ext>
            </a:extLst>
          </p:cNvPr>
          <p:cNvSpPr/>
          <p:nvPr/>
        </p:nvSpPr>
        <p:spPr>
          <a:xfrm>
            <a:off x="5749656" y="4391366"/>
            <a:ext cx="1872001" cy="91028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47E8F-E72A-896C-CD11-5B834A0920F2}"/>
              </a:ext>
            </a:extLst>
          </p:cNvPr>
          <p:cNvSpPr txBox="1"/>
          <p:nvPr/>
        </p:nvSpPr>
        <p:spPr>
          <a:xfrm>
            <a:off x="776268" y="4651111"/>
            <a:ext cx="5277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Practical / hands-on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90054-4711-C5CF-8409-8CF64AA92DD1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B773161D-05CA-BE63-F3A3-B20B827B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1EF8537-2568-7C06-389E-F0C767CA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716853" y="3640247"/>
            <a:ext cx="2234384" cy="1879600"/>
          </a:xfrm>
          <a:prstGeom prst="rect">
            <a:avLst/>
          </a:prstGeom>
        </p:spPr>
      </p:pic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8B0ABE58-0C82-9F89-3F64-F57D00DAB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8484" y="4857094"/>
            <a:ext cx="1325505" cy="13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96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Accelerated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computing instances utilize hardware accelerators to functions.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Graphics processing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calculations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900A0E40-6FBF-B390-C37F-05B7C25E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31" y="4836971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62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types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different EC2 instance types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DCEE87-AE96-55FC-1E83-12CD3AECC7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SSH: with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SSH into our EC2 Linux instance - This allows us to remotely access our machine and control it via a command line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17A60D-36AC-921A-B479-3A7F6B3F936E}"/>
              </a:ext>
            </a:extLst>
          </p:cNvPr>
          <p:cNvSpPr/>
          <p:nvPr/>
        </p:nvSpPr>
        <p:spPr>
          <a:xfrm>
            <a:off x="8369283" y="3777741"/>
            <a:ext cx="809863" cy="14113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Port 22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(SSH)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D1734A9-D1E5-8D33-D6E9-6B528571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26" y="3777742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12EA12-66AF-DC18-298C-699A0ED14D68}"/>
              </a:ext>
            </a:extLst>
          </p:cNvPr>
          <p:cNvCxnSpPr>
            <a:cxnSpLocks/>
          </p:cNvCxnSpPr>
          <p:nvPr/>
        </p:nvCxnSpPr>
        <p:spPr>
          <a:xfrm>
            <a:off x="6483929" y="4304500"/>
            <a:ext cx="1432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ED47CC-8F8D-2764-BE11-C18348173E07}"/>
              </a:ext>
            </a:extLst>
          </p:cNvPr>
          <p:cNvCxnSpPr>
            <a:cxnSpLocks/>
          </p:cNvCxnSpPr>
          <p:nvPr/>
        </p:nvCxnSpPr>
        <p:spPr>
          <a:xfrm>
            <a:off x="9291877" y="4304500"/>
            <a:ext cx="60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0A50D9-D2BA-4D62-FC18-DFAA06B92D2B}"/>
              </a:ext>
            </a:extLst>
          </p:cNvPr>
          <p:cNvSpPr/>
          <p:nvPr/>
        </p:nvSpPr>
        <p:spPr>
          <a:xfrm>
            <a:off x="8167705" y="3524410"/>
            <a:ext cx="3343260" cy="19333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830BDAEE-BE9F-EE2F-8131-03F6000F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0785"/>
            <a:ext cx="1657514" cy="165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12798-267C-5B26-A1E5-A93F6E3D00E8}"/>
              </a:ext>
            </a:extLst>
          </p:cNvPr>
          <p:cNvSpPr txBox="1"/>
          <p:nvPr/>
        </p:nvSpPr>
        <p:spPr>
          <a:xfrm>
            <a:off x="4421" y="5409051"/>
            <a:ext cx="342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(user)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A5CF1876-90EE-8443-3D15-DBF6D6BF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58" y="3409562"/>
            <a:ext cx="1933369" cy="193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280CCA-07EC-2DAF-0266-5A00DD2D0B9B}"/>
              </a:ext>
            </a:extLst>
          </p:cNvPr>
          <p:cNvSpPr txBox="1"/>
          <p:nvPr/>
        </p:nvSpPr>
        <p:spPr>
          <a:xfrm>
            <a:off x="3473446" y="5411667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C42BFD-659A-2938-957A-6A4EACBD1547}"/>
              </a:ext>
            </a:extLst>
          </p:cNvPr>
          <p:cNvCxnSpPr>
            <a:cxnSpLocks/>
          </p:cNvCxnSpPr>
          <p:nvPr/>
        </p:nvCxnSpPr>
        <p:spPr>
          <a:xfrm>
            <a:off x="2796553" y="4327175"/>
            <a:ext cx="1128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8" grpId="0"/>
      <p:bldP spid="1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dirty="0"/>
              <a:t>Ec2 - SSH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our EC2 instance via SSH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684AB6-726E-3904-50F3-7E7E00947C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alternative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EC2 - Instance Connect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connect and interact with your instance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ensure that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22 is open!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190A80F-7751-DA90-C7CD-8280385572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8" t="18710" r="20463" b="25303"/>
          <a:stretch/>
        </p:blipFill>
        <p:spPr>
          <a:xfrm>
            <a:off x="7459329" y="4365301"/>
            <a:ext cx="1356550" cy="1492204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64D2C9E4-1C57-8DBC-C4DE-1DCB21C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629" y="4500728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4F6D4A-BA2B-1C3A-0E07-D3F02EB3F670}"/>
              </a:ext>
            </a:extLst>
          </p:cNvPr>
          <p:cNvSpPr/>
          <p:nvPr/>
        </p:nvSpPr>
        <p:spPr>
          <a:xfrm>
            <a:off x="9259656" y="4247398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our EC2 instance via instance connect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11AA6D-E886-F90B-41EA-07F0E4B4C4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pricing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instance purchasing options: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On-demand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pay for your instance per second, has the highest cost, and is very good for unpredictable workloads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Reserve an instance for a set amount of time - usually for 1-3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 instances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Get up to a 90% discount, but the instance can be lost at any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hosts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physical server that has EC2 instance capacity for your use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Instance pricing options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different instance purchasing options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05F5F0-BE1D-4DDE-E40F-CE10C2279B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3" y="1145533"/>
            <a:ext cx="11918866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Amazon machine image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(AMI)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9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 - Amazon Machine Image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94224AFE-1F3E-0AE6-2FC9-B8830A3F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768" y="753221"/>
            <a:ext cx="755254" cy="7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6A4109-71C5-E434-7162-10114F7A5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3083307"/>
            <a:ext cx="6083261" cy="2929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66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5334F-6CAC-2A8E-1D30-4E32D30AADCA}"/>
              </a:ext>
            </a:extLst>
          </p:cNvPr>
          <p:cNvSpPr txBox="1">
            <a:spLocks/>
          </p:cNvSpPr>
          <p:nvPr/>
        </p:nvSpPr>
        <p:spPr>
          <a:xfrm>
            <a:off x="859481" y="866124"/>
            <a:ext cx="5724939" cy="317714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pc="750" dirty="0">
                <a:solidFill>
                  <a:schemeClr val="bg1"/>
                </a:solidFill>
              </a:rPr>
              <a:t>Another quick note.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9336AF57-D4EB-9EBE-DB78-A4152844B821}"/>
              </a:ext>
            </a:extLst>
          </p:cNvPr>
          <p:cNvSpPr/>
          <p:nvPr/>
        </p:nvSpPr>
        <p:spPr>
          <a:xfrm>
            <a:off x="5963798" y="4347663"/>
            <a:ext cx="1872001" cy="91028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47E8F-E72A-896C-CD11-5B834A0920F2}"/>
              </a:ext>
            </a:extLst>
          </p:cNvPr>
          <p:cNvSpPr txBox="1"/>
          <p:nvPr/>
        </p:nvSpPr>
        <p:spPr>
          <a:xfrm>
            <a:off x="776268" y="4651111"/>
            <a:ext cx="527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Includes a downloadable PDF guide.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90054-4711-C5CF-8409-8CF64AA92DD1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B773161D-05CA-BE63-F3A3-B20B827B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31133639-7661-AB60-3DD3-184D3B8E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8464916" y="3309749"/>
            <a:ext cx="2512916" cy="2682723"/>
          </a:xfrm>
          <a:prstGeom prst="rect">
            <a:avLst/>
          </a:prstGeom>
        </p:spPr>
      </p:pic>
      <p:pic>
        <p:nvPicPr>
          <p:cNvPr id="22" name="Graphic 21" descr="Add with solid fill">
            <a:extLst>
              <a:ext uri="{FF2B5EF4-FFF2-40B4-BE49-F238E27FC236}">
                <a16:creationId xmlns:a16="http://schemas.microsoft.com/office/drawing/2014/main" id="{81EA5242-CB13-81F6-2416-580862440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5565" y="5028991"/>
            <a:ext cx="906234" cy="9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44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 - Amazon Machine Image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launch EC2 instances with: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public AMI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third-party AMI 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own custom-made AMI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94224AFE-1F3E-0AE6-2FC9-B8830A3F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768" y="753221"/>
            <a:ext cx="755254" cy="7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0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AMI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our own AMI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5">
            <a:extLst>
              <a:ext uri="{FF2B5EF4-FFF2-40B4-BE49-F238E27FC236}">
                <a16:creationId xmlns:a16="http://schemas.microsoft.com/office/drawing/2014/main" id="{6487A42B-80D4-F223-C11B-594E44D0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A6955A-5873-778E-A639-15F5A56F53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Section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EC2 (remove what we don’t need)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player&#10;&#10;Description automatically generated">
            <a:extLst>
              <a:ext uri="{FF2B5EF4-FFF2-40B4-BE49-F238E27FC236}">
                <a16:creationId xmlns:a16="http://schemas.microsoft.com/office/drawing/2014/main" id="{719C36F2-1608-F343-97B5-19E2FC2A8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20306" r="20695" b="20444"/>
          <a:stretch/>
        </p:blipFill>
        <p:spPr>
          <a:xfrm>
            <a:off x="8117398" y="4154443"/>
            <a:ext cx="1707480" cy="1763254"/>
          </a:xfrm>
          <a:prstGeom prst="rect">
            <a:avLst/>
          </a:prstGeom>
        </p:spPr>
      </p:pic>
      <p:pic>
        <p:nvPicPr>
          <p:cNvPr id="7" name="Graphic 17">
            <a:extLst>
              <a:ext uri="{FF2B5EF4-FFF2-40B4-BE49-F238E27FC236}">
                <a16:creationId xmlns:a16="http://schemas.microsoft.com/office/drawing/2014/main" id="{8FB382ED-FC05-C47F-A7B5-7EC4FD5D4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069" y="4696346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7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Section cleanup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EC2 (remove what we don’t need)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BA34A6FF-4852-92AD-0D16-4F50B314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629564-E3C9-98A9-49E9-B7E3FFAE4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59655C-149D-3130-3555-9E9FF516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A432C-F63A-ECC9-6EC0-9C3167CA9CFF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5BA2C250-C487-88CE-DEB4-17FF13378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96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89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simply means that an application can adapt to a workload by scaling in size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kinds of scalability: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scalability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Horizontal scalability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Vertical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430118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scalability means that we increase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our instance (vertically)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t3.micro to t3.large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889FDD5-36D2-31DF-CB5F-FA5BD129C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6436273" y="3721052"/>
            <a:ext cx="1544881" cy="198808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1155B3-D07C-AA67-D7BD-35EF9F939F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t="13947" r="21620" b="14565"/>
          <a:stretch/>
        </p:blipFill>
        <p:spPr>
          <a:xfrm>
            <a:off x="8491936" y="1994752"/>
            <a:ext cx="2910726" cy="37143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ABFCEF-D4F1-E4CF-6556-CF813AD878C9}"/>
              </a:ext>
            </a:extLst>
          </p:cNvPr>
          <p:cNvSpPr txBox="1">
            <a:spLocks/>
          </p:cNvSpPr>
          <p:nvPr/>
        </p:nvSpPr>
        <p:spPr>
          <a:xfrm>
            <a:off x="5925491" y="5709135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C556BA-EDA5-6D32-1215-7C132122EB2E}"/>
              </a:ext>
            </a:extLst>
          </p:cNvPr>
          <p:cNvSpPr txBox="1">
            <a:spLocks/>
          </p:cNvSpPr>
          <p:nvPr/>
        </p:nvSpPr>
        <p:spPr>
          <a:xfrm>
            <a:off x="8660530" y="5709135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programmer</a:t>
            </a:r>
          </a:p>
        </p:txBody>
      </p:sp>
    </p:spTree>
    <p:extLst>
      <p:ext uri="{BB962C8B-B14F-4D97-AF65-F5344CB8AC3E}">
        <p14:creationId xmlns:p14="http://schemas.microsoft.com/office/powerpoint/2010/main" val="274595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Horizontal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430118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 means that we increase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instances (horizontally)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4x t3.micro instances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Web application /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251333A-973B-76C3-5DEA-47F86E8980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7070389" y="2216945"/>
            <a:ext cx="931984" cy="11993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35B7-38F5-4D8F-1A08-C51F138367E7}"/>
              </a:ext>
            </a:extLst>
          </p:cNvPr>
          <p:cNvSpPr txBox="1">
            <a:spLocks/>
          </p:cNvSpPr>
          <p:nvPr/>
        </p:nvSpPr>
        <p:spPr>
          <a:xfrm>
            <a:off x="6251553" y="34908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2F36628-9B27-67A6-FC2D-728617F04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553625" y="2216945"/>
            <a:ext cx="931984" cy="119935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B2EE40-2E3F-D244-CC8B-52BF55BCFAFB}"/>
              </a:ext>
            </a:extLst>
          </p:cNvPr>
          <p:cNvSpPr txBox="1">
            <a:spLocks/>
          </p:cNvSpPr>
          <p:nvPr/>
        </p:nvSpPr>
        <p:spPr>
          <a:xfrm>
            <a:off x="8734789" y="34908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68751FD-5E4F-999D-27F0-A09A432DB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7022612" y="4165045"/>
            <a:ext cx="931984" cy="119935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EF3CDE-6289-F132-EEAD-AC3F180E7785}"/>
              </a:ext>
            </a:extLst>
          </p:cNvPr>
          <p:cNvSpPr txBox="1">
            <a:spLocks/>
          </p:cNvSpPr>
          <p:nvPr/>
        </p:nvSpPr>
        <p:spPr>
          <a:xfrm>
            <a:off x="6203776" y="54389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D2D87C7-9B49-D1FF-3633-63B77D6A3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553625" y="4165045"/>
            <a:ext cx="931984" cy="11993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C2701C-E457-F4BC-CE7F-5E18456BBF01}"/>
              </a:ext>
            </a:extLst>
          </p:cNvPr>
          <p:cNvSpPr txBox="1">
            <a:spLocks/>
          </p:cNvSpPr>
          <p:nvPr/>
        </p:nvSpPr>
        <p:spPr>
          <a:xfrm>
            <a:off x="8734789" y="5438934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Junior programmer</a:t>
            </a:r>
          </a:p>
        </p:txBody>
      </p:sp>
    </p:spTree>
    <p:extLst>
      <p:ext uri="{BB962C8B-B14F-4D97-AF65-F5344CB8AC3E}">
        <p14:creationId xmlns:p14="http://schemas.microsoft.com/office/powerpoint/2010/main" val="302854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  <p:bldP spid="1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High availability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554C14-3706-490B-9F65-0427F083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75A25-4463-2D12-BB8D-678FDB1095E4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3B9E45AA-C6DE-94F6-44FB-2C48027B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807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Use case scenario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0C4DDC-0240-EE0B-4437-C7647DE17B9D}"/>
              </a:ext>
            </a:extLst>
          </p:cNvPr>
          <p:cNvSpPr txBox="1">
            <a:spLocks/>
          </p:cNvSpPr>
          <p:nvPr/>
        </p:nvSpPr>
        <p:spPr>
          <a:xfrm>
            <a:off x="5502157" y="2625889"/>
            <a:ext cx="5226284" cy="258737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 algn="ctr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Bank: </a:t>
            </a:r>
          </a:p>
          <a:p>
            <a:pPr marL="0" indent="0" algn="ctr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perform online banking</a:t>
            </a:r>
          </a:p>
        </p:txBody>
      </p:sp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06AAF270-E4F1-F394-EBF2-8ED259F26C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9638" r="14422" b="20760"/>
          <a:stretch/>
        </p:blipFill>
        <p:spPr>
          <a:xfrm>
            <a:off x="887555" y="2375064"/>
            <a:ext cx="3301341" cy="28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High Availability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3438C-9DD1-5EA9-7BFE-53D50659AF09}"/>
              </a:ext>
            </a:extLst>
          </p:cNvPr>
          <p:cNvSpPr/>
          <p:nvPr/>
        </p:nvSpPr>
        <p:spPr>
          <a:xfrm>
            <a:off x="756681" y="2974566"/>
            <a:ext cx="5120640" cy="21042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CF02E2-46E7-F4B9-7D26-315A55F23D04}"/>
              </a:ext>
            </a:extLst>
          </p:cNvPr>
          <p:cNvSpPr/>
          <p:nvPr/>
        </p:nvSpPr>
        <p:spPr>
          <a:xfrm>
            <a:off x="6137130" y="2974566"/>
            <a:ext cx="5120640" cy="21042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E6746D-7C15-283E-E5E2-B979ACAF0726}"/>
              </a:ext>
            </a:extLst>
          </p:cNvPr>
          <p:cNvSpPr txBox="1">
            <a:spLocks/>
          </p:cNvSpPr>
          <p:nvPr/>
        </p:nvSpPr>
        <p:spPr>
          <a:xfrm>
            <a:off x="2039291" y="3047868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office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DB7B65-0DFF-0CD6-B294-C4FCC329A1D5}"/>
              </a:ext>
            </a:extLst>
          </p:cNvPr>
          <p:cNvSpPr txBox="1">
            <a:spLocks/>
          </p:cNvSpPr>
          <p:nvPr/>
        </p:nvSpPr>
        <p:spPr>
          <a:xfrm>
            <a:off x="7499394" y="3047868"/>
            <a:ext cx="2569656" cy="6052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Manchester office</a:t>
            </a:r>
          </a:p>
        </p:txBody>
      </p:sp>
      <p:pic>
        <p:nvPicPr>
          <p:cNvPr id="16" name="Graphic 15" descr="Arrow: Rotate right with solid fill">
            <a:extLst>
              <a:ext uri="{FF2B5EF4-FFF2-40B4-BE49-F238E27FC236}">
                <a16:creationId xmlns:a16="http://schemas.microsoft.com/office/drawing/2014/main" id="{B4B8ED2E-29FC-08F4-4C94-A83BBE67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9013" y="2356692"/>
            <a:ext cx="843708" cy="84370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C4047FB-130F-5E5D-5FF3-4CCAA3D55E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1000045" y="3673365"/>
            <a:ext cx="1039246" cy="124673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F59C857-97F3-69EF-6782-8E13383970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2670476" y="3673365"/>
            <a:ext cx="1039246" cy="124673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15EF2D2-88B1-88BB-FBE6-25C44F33F6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4340908" y="3673365"/>
            <a:ext cx="1039246" cy="124673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92F2C7E-E06B-1CFB-D261-B86EBC5C9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6460033" y="3687883"/>
            <a:ext cx="1039246" cy="12467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200FBCA-0D26-4FE4-85B1-CD7F704A3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8130464" y="3687883"/>
            <a:ext cx="1039246" cy="124673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E8C1E30-5825-DA8D-E7E7-5BCA0C0CAD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22381" r="29236" b="20760"/>
          <a:stretch/>
        </p:blipFill>
        <p:spPr>
          <a:xfrm>
            <a:off x="9800896" y="3687883"/>
            <a:ext cx="1039246" cy="124673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F364C2D9-E37D-7543-3C82-FE7EC2CA1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3758" y="2999659"/>
            <a:ext cx="1934954" cy="193495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8BA5AF8-47E1-24A7-9CD4-16671DD2BE1E}"/>
              </a:ext>
            </a:extLst>
          </p:cNvPr>
          <p:cNvSpPr txBox="1">
            <a:spLocks/>
          </p:cNvSpPr>
          <p:nvPr/>
        </p:nvSpPr>
        <p:spPr>
          <a:xfrm>
            <a:off x="2167941" y="5186377"/>
            <a:ext cx="2569656" cy="60524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desk operators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298C23-CC93-5F7A-103C-3F28CF08A474}"/>
              </a:ext>
            </a:extLst>
          </p:cNvPr>
          <p:cNvSpPr txBox="1">
            <a:spLocks/>
          </p:cNvSpPr>
          <p:nvPr/>
        </p:nvSpPr>
        <p:spPr>
          <a:xfrm>
            <a:off x="7577893" y="5241164"/>
            <a:ext cx="2569656" cy="605247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desk operators</a:t>
            </a:r>
          </a:p>
        </p:txBody>
      </p:sp>
    </p:spTree>
    <p:extLst>
      <p:ext uri="{BB962C8B-B14F-4D97-AF65-F5344CB8AC3E}">
        <p14:creationId xmlns:p14="http://schemas.microsoft.com/office/powerpoint/2010/main" val="24384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/>
      <p:bldP spid="11" grpId="0"/>
      <p:bldP spid="27" grpId="0"/>
      <p:bldP spid="3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High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 means to run your application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2 availability zones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 HA is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disruption to your application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event of a system outage or natural disaster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5BE0E07E-CB08-DD50-694B-0E6827E294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336260" y="364295"/>
            <a:ext cx="1603013" cy="1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9C5FB87-7DBB-3235-28F2-05889993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F58D8-FA85-D81D-B2DF-486E82E2B7BA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774BF7BA-8161-8E72-7055-D7940342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538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Elastic Load Balancing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(ELB)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8259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 - Stands for “Elastic Load Balancing”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balancers are servers that are used to forward traffic from the internet to multiple servers (EC2 instances)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How does it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A4638455-F50B-7E21-643E-0C5D5DEA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682268" y="2336301"/>
            <a:ext cx="1788508" cy="188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9853A-A50E-BDAD-E5A7-3AE787811D60}"/>
              </a:ext>
            </a:extLst>
          </p:cNvPr>
          <p:cNvSpPr txBox="1"/>
          <p:nvPr/>
        </p:nvSpPr>
        <p:spPr>
          <a:xfrm>
            <a:off x="-1153666" y="2595836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1</a:t>
            </a:r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20" y="2449390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C8175DE0-CF73-7AF8-EDBB-EE22B926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88" y="2044611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48AB06-6884-4FAC-ABCC-B6C4549AA832}"/>
              </a:ext>
            </a:extLst>
          </p:cNvPr>
          <p:cNvSpPr txBox="1"/>
          <p:nvPr/>
        </p:nvSpPr>
        <p:spPr>
          <a:xfrm>
            <a:off x="10766140" y="4298455"/>
            <a:ext cx="147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CF46E86D-D847-656B-B951-3F21BDC5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74" y="2480929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B4E36C-427E-0C55-40F2-36BAFF180FA6}"/>
              </a:ext>
            </a:extLst>
          </p:cNvPr>
          <p:cNvSpPr/>
          <p:nvPr/>
        </p:nvSpPr>
        <p:spPr>
          <a:xfrm>
            <a:off x="11101379" y="2297730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D9628-38FF-5A35-F3AC-6ADD2BA6D248}"/>
              </a:ext>
            </a:extLst>
          </p:cNvPr>
          <p:cNvSpPr txBox="1"/>
          <p:nvPr/>
        </p:nvSpPr>
        <p:spPr>
          <a:xfrm>
            <a:off x="3007458" y="4072229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1F71F-D44C-25EE-CE6F-7865E2746A98}"/>
              </a:ext>
            </a:extLst>
          </p:cNvPr>
          <p:cNvSpPr txBox="1"/>
          <p:nvPr/>
        </p:nvSpPr>
        <p:spPr>
          <a:xfrm>
            <a:off x="6886799" y="440918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191434" y="2745204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78BBB1-6A77-CDA5-D5F0-A993574ECFEB}"/>
              </a:ext>
            </a:extLst>
          </p:cNvPr>
          <p:cNvCxnSpPr>
            <a:cxnSpLocks/>
          </p:cNvCxnSpPr>
          <p:nvPr/>
        </p:nvCxnSpPr>
        <p:spPr>
          <a:xfrm>
            <a:off x="6250379" y="2744089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E1F774-2EA8-C8B0-AC24-EF505E4D6E4B}"/>
              </a:ext>
            </a:extLst>
          </p:cNvPr>
          <p:cNvCxnSpPr>
            <a:cxnSpLocks/>
          </p:cNvCxnSpPr>
          <p:nvPr/>
        </p:nvCxnSpPr>
        <p:spPr>
          <a:xfrm>
            <a:off x="9851494" y="2628343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17">
            <a:extLst>
              <a:ext uri="{FF2B5EF4-FFF2-40B4-BE49-F238E27FC236}">
                <a16:creationId xmlns:a16="http://schemas.microsoft.com/office/drawing/2014/main" id="{D6F34BB1-1CC0-117E-11CE-8145F585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74" y="3501593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020561-E5D3-8A9C-C88B-A23CAB68E796}"/>
              </a:ext>
            </a:extLst>
          </p:cNvPr>
          <p:cNvSpPr/>
          <p:nvPr/>
        </p:nvSpPr>
        <p:spPr>
          <a:xfrm>
            <a:off x="11101379" y="3318394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797A7B-351C-5EC3-81E7-2F0760A77188}"/>
              </a:ext>
            </a:extLst>
          </p:cNvPr>
          <p:cNvCxnSpPr>
            <a:cxnSpLocks/>
          </p:cNvCxnSpPr>
          <p:nvPr/>
        </p:nvCxnSpPr>
        <p:spPr>
          <a:xfrm flipH="1">
            <a:off x="9851494" y="2842440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8CA231-9A71-7B20-CD31-377FDC7E9B9F}"/>
              </a:ext>
            </a:extLst>
          </p:cNvPr>
          <p:cNvCxnSpPr>
            <a:cxnSpLocks/>
          </p:cNvCxnSpPr>
          <p:nvPr/>
        </p:nvCxnSpPr>
        <p:spPr>
          <a:xfrm flipH="1">
            <a:off x="6250379" y="3017035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D90F04-0051-A1A8-0F7C-373345BDD4F4}"/>
              </a:ext>
            </a:extLst>
          </p:cNvPr>
          <p:cNvCxnSpPr>
            <a:cxnSpLocks/>
          </p:cNvCxnSpPr>
          <p:nvPr/>
        </p:nvCxnSpPr>
        <p:spPr>
          <a:xfrm flipH="1">
            <a:off x="2191434" y="2965168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30" y="3389665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745E23-B34B-5FE6-44F9-9BBAF629EC87}"/>
              </a:ext>
            </a:extLst>
          </p:cNvPr>
          <p:cNvCxnSpPr>
            <a:cxnSpLocks/>
          </p:cNvCxnSpPr>
          <p:nvPr/>
        </p:nvCxnSpPr>
        <p:spPr>
          <a:xfrm>
            <a:off x="2191434" y="3612199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12C08F-98BF-ABF6-1742-0FB5B31B9AF4}"/>
              </a:ext>
            </a:extLst>
          </p:cNvPr>
          <p:cNvCxnSpPr>
            <a:cxnSpLocks/>
          </p:cNvCxnSpPr>
          <p:nvPr/>
        </p:nvCxnSpPr>
        <p:spPr>
          <a:xfrm flipH="1">
            <a:off x="2191434" y="3856362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E7F992-DD52-6DC7-839B-41242B32780E}"/>
              </a:ext>
            </a:extLst>
          </p:cNvPr>
          <p:cNvCxnSpPr>
            <a:cxnSpLocks/>
          </p:cNvCxnSpPr>
          <p:nvPr/>
        </p:nvCxnSpPr>
        <p:spPr>
          <a:xfrm>
            <a:off x="6250379" y="3648134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FAB260-629E-3289-C8A3-BC8AF00FC3F2}"/>
              </a:ext>
            </a:extLst>
          </p:cNvPr>
          <p:cNvCxnSpPr>
            <a:cxnSpLocks/>
          </p:cNvCxnSpPr>
          <p:nvPr/>
        </p:nvCxnSpPr>
        <p:spPr>
          <a:xfrm flipH="1">
            <a:off x="6250379" y="3921080"/>
            <a:ext cx="1198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9CA6D2D-D98A-C806-3C8A-FC91C4DD0583}"/>
              </a:ext>
            </a:extLst>
          </p:cNvPr>
          <p:cNvSpPr txBox="1"/>
          <p:nvPr/>
        </p:nvSpPr>
        <p:spPr>
          <a:xfrm>
            <a:off x="-1153667" y="353264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AE2E48-4533-D738-F5F8-81478BF8AAA4}"/>
              </a:ext>
            </a:extLst>
          </p:cNvPr>
          <p:cNvCxnSpPr>
            <a:cxnSpLocks/>
          </p:cNvCxnSpPr>
          <p:nvPr/>
        </p:nvCxnSpPr>
        <p:spPr>
          <a:xfrm>
            <a:off x="9938062" y="3618976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080CD8-7B99-6386-D506-0FCC7E679A16}"/>
              </a:ext>
            </a:extLst>
          </p:cNvPr>
          <p:cNvCxnSpPr>
            <a:cxnSpLocks/>
          </p:cNvCxnSpPr>
          <p:nvPr/>
        </p:nvCxnSpPr>
        <p:spPr>
          <a:xfrm flipH="1">
            <a:off x="9938062" y="3833073"/>
            <a:ext cx="7412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5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 animBg="1"/>
      <p:bldP spid="19" grpId="0"/>
      <p:bldP spid="20" grpId="0"/>
      <p:bldP spid="37" grpId="0" animBg="1"/>
      <p:bldP spid="6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it can perform health checks on your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the load of your traffic downstream across multiple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SSL termination (HTTPS) for a website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A5E2F58-F71C-4F5E-A50B-0DE09E69B8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15831"/>
            <a:ext cx="736654" cy="11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Types of load balancers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Load Balancer (HTTP/HTTPS)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Load Balancer (TCP/UDP)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Load Balancer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Load Balancer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11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Application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an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HTTP + HTTPS [layer 7]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the single point of contact for clients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applications / websites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3E494FFB-A04E-3D71-A90C-E6A800CC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51" y="4303115"/>
            <a:ext cx="1710483" cy="171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C84A0CD-5560-EE28-98A9-523570CC87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6" t="13396" r="24397" b="5298"/>
          <a:stretch/>
        </p:blipFill>
        <p:spPr>
          <a:xfrm>
            <a:off x="6397027" y="4303114"/>
            <a:ext cx="1194763" cy="19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General IT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28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Network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referred to as an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TCP/UDP [layer 4]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high performance and for handling millions of requests per second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0FF6994B-E5D2-B740-E8A0-CD2E4C2A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815" y="4218915"/>
            <a:ext cx="1730624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5E6B56-5B0E-03AC-FE36-27021A2EB8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20928" r="17663" b="12603"/>
          <a:stretch/>
        </p:blipFill>
        <p:spPr>
          <a:xfrm>
            <a:off x="5638985" y="4401436"/>
            <a:ext cx="1539834" cy="16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Gateway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scaling, deploying and managing virtual network appliances (third-party)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third layer of the OSI model - [Network layer]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6FB7FDD3-658D-1C2E-A8FD-35B3127D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21377" y="4298246"/>
            <a:ext cx="1807305" cy="180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24FD00E-DA66-D8D9-63B6-AF6DA272BE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t="24101" r="17913" b="12602"/>
          <a:stretch/>
        </p:blipFill>
        <p:spPr>
          <a:xfrm>
            <a:off x="5415148" y="4298246"/>
            <a:ext cx="1721922" cy="16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ELB - Classic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39051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layers 4 + 7 [HTTP, HTTPS + TCP/UDP]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kinds of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BC8FC8C-F7DA-F2F7-124A-524707EF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3225DCA7-6F71-96BF-B363-0D8FB54A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47" y="4322619"/>
            <a:ext cx="1850436" cy="171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F9FF8E67-3D77-BE27-58CA-28C5AE7B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555" y="3672396"/>
            <a:ext cx="1060460" cy="10604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A2AC5C-1A9C-1630-72F3-53A70157E273}"/>
              </a:ext>
            </a:extLst>
          </p:cNvPr>
          <p:cNvSpPr txBox="1">
            <a:spLocks/>
          </p:cNvSpPr>
          <p:nvPr/>
        </p:nvSpPr>
        <p:spPr>
          <a:xfrm>
            <a:off x="2114268" y="3885637"/>
            <a:ext cx="1614583" cy="86857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Retiring…</a:t>
            </a:r>
          </a:p>
        </p:txBody>
      </p:sp>
    </p:spTree>
    <p:extLst>
      <p:ext uri="{BB962C8B-B14F-4D97-AF65-F5344CB8AC3E}">
        <p14:creationId xmlns:p14="http://schemas.microsoft.com/office/powerpoint/2010/main" val="4469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154379" y="2258900"/>
            <a:ext cx="11899076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78" y="2258900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259514" y="2840544"/>
            <a:ext cx="11603936" cy="319212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514" y="2825012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473541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608880" y="4267407"/>
            <a:ext cx="2487667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880" y="4267407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679" y="2518223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75" y="20364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6054673" y="2955810"/>
            <a:ext cx="0" cy="41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ED4181D-9C1A-E186-C269-44E9C230D775}"/>
              </a:ext>
            </a:extLst>
          </p:cNvPr>
          <p:cNvSpPr/>
          <p:nvPr/>
        </p:nvSpPr>
        <p:spPr>
          <a:xfrm>
            <a:off x="3332374" y="4267407"/>
            <a:ext cx="2447615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760E79A-6A03-DB19-4B8A-24DCAAC7C1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2374" y="4267407"/>
            <a:ext cx="326270" cy="350109"/>
          </a:xfrm>
          <a:prstGeom prst="rect">
            <a:avLst/>
          </a:prstGeom>
        </p:spPr>
      </p:pic>
      <p:pic>
        <p:nvPicPr>
          <p:cNvPr id="30" name="Graphic 60">
            <a:extLst>
              <a:ext uri="{FF2B5EF4-FFF2-40B4-BE49-F238E27FC236}">
                <a16:creationId xmlns:a16="http://schemas.microsoft.com/office/drawing/2014/main" id="{E712E336-4500-163A-7FF6-855EEB8D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9" y="47428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6464DA28-1BB1-D6AA-7178-BE9BE79C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034" y="5318825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E21C6-B14A-3E18-CD62-45C7E26497B8}"/>
              </a:ext>
            </a:extLst>
          </p:cNvPr>
          <p:cNvCxnSpPr>
            <a:cxnSpLocks/>
          </p:cNvCxnSpPr>
          <p:nvPr/>
        </p:nvCxnSpPr>
        <p:spPr>
          <a:xfrm flipV="1">
            <a:off x="6555425" y="1569977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2C77B7-47A2-4B58-C179-CDB564928214}"/>
              </a:ext>
            </a:extLst>
          </p:cNvPr>
          <p:cNvSpPr/>
          <p:nvPr/>
        </p:nvSpPr>
        <p:spPr>
          <a:xfrm>
            <a:off x="6186418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39773-19EA-C1C1-2E77-BA71252F1D0D}"/>
              </a:ext>
            </a:extLst>
          </p:cNvPr>
          <p:cNvSpPr/>
          <p:nvPr/>
        </p:nvSpPr>
        <p:spPr>
          <a:xfrm>
            <a:off x="6290144" y="4269415"/>
            <a:ext cx="2487667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67ED23-94D6-C6AE-A47B-BA03F306F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144" y="4269415"/>
            <a:ext cx="331031" cy="3310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23F0ED-D181-A3DA-DDED-D47D769988C6}"/>
              </a:ext>
            </a:extLst>
          </p:cNvPr>
          <p:cNvSpPr/>
          <p:nvPr/>
        </p:nvSpPr>
        <p:spPr>
          <a:xfrm>
            <a:off x="9005486" y="4263057"/>
            <a:ext cx="2447615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0FF897-ED94-979B-CE10-FE3CD5218C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05486" y="4263057"/>
            <a:ext cx="326270" cy="35010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E0BB21-61D0-7D80-9628-C0FA8D01A34E}"/>
              </a:ext>
            </a:extLst>
          </p:cNvPr>
          <p:cNvSpPr/>
          <p:nvPr/>
        </p:nvSpPr>
        <p:spPr>
          <a:xfrm>
            <a:off x="1374596" y="4681910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60">
            <a:extLst>
              <a:ext uri="{FF2B5EF4-FFF2-40B4-BE49-F238E27FC236}">
                <a16:creationId xmlns:a16="http://schemas.microsoft.com/office/drawing/2014/main" id="{0FD2D1DF-DAB0-776B-E877-33A70B05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700" y="47428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E016C2C2-4FD2-E569-C937-89BE5902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515" y="5318825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34D4CF-3033-4F1E-1959-126D373D4A1F}"/>
              </a:ext>
            </a:extLst>
          </p:cNvPr>
          <p:cNvSpPr/>
          <p:nvPr/>
        </p:nvSpPr>
        <p:spPr>
          <a:xfrm>
            <a:off x="7863077" y="4681910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AFE18272-F3D4-DA59-3F2C-CEDD6EEA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97" y="3382452"/>
            <a:ext cx="564078" cy="56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BC2B0665-0993-D59C-EAFA-7E33FF2D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09" y="3333109"/>
            <a:ext cx="24502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92F32DE-ECCF-DB89-A19A-EB8C611DCA0B}"/>
              </a:ext>
            </a:extLst>
          </p:cNvPr>
          <p:cNvCxnSpPr>
            <a:cxnSpLocks/>
          </p:cNvCxnSpPr>
          <p:nvPr/>
        </p:nvCxnSpPr>
        <p:spPr>
          <a:xfrm flipV="1">
            <a:off x="2098774" y="3738393"/>
            <a:ext cx="3445046" cy="886960"/>
          </a:xfrm>
          <a:prstGeom prst="curvedConnector3">
            <a:avLst>
              <a:gd name="adj1" fmla="val 3448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3FFE407-AF52-3B6B-6FCA-5877F7792FA4}"/>
              </a:ext>
            </a:extLst>
          </p:cNvPr>
          <p:cNvCxnSpPr>
            <a:cxnSpLocks/>
          </p:cNvCxnSpPr>
          <p:nvPr/>
        </p:nvCxnSpPr>
        <p:spPr>
          <a:xfrm rot="10800000">
            <a:off x="6530053" y="3738393"/>
            <a:ext cx="1768804" cy="817917"/>
          </a:xfrm>
          <a:prstGeom prst="curvedConnector3">
            <a:avLst>
              <a:gd name="adj1" fmla="val 8375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7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9582ED-EFCA-B299-67AC-1222B02732D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240003" y="1013341"/>
            <a:ext cx="4106937" cy="6967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F028835-D8BA-57C4-2E8B-858705ECAE16}"/>
              </a:ext>
            </a:extLst>
          </p:cNvPr>
          <p:cNvSpPr txBox="1"/>
          <p:nvPr/>
        </p:nvSpPr>
        <p:spPr>
          <a:xfrm>
            <a:off x="296013" y="288449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ELB - Practical</a:t>
            </a:r>
          </a:p>
        </p:txBody>
      </p:sp>
    </p:spTree>
    <p:extLst>
      <p:ext uri="{BB962C8B-B14F-4D97-AF65-F5344CB8AC3E}">
        <p14:creationId xmlns:p14="http://schemas.microsoft.com/office/powerpoint/2010/main" val="7809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21" grpId="0"/>
      <p:bldP spid="23" grpId="0"/>
      <p:bldP spid="34" grpId="0" animBg="1"/>
      <p:bldP spid="31" grpId="0"/>
      <p:bldP spid="3" grpId="0" animBg="1"/>
      <p:bldP spid="5" grpId="0" animBg="1"/>
      <p:bldP spid="8" grpId="0" animBg="1"/>
      <p:bldP spid="27" grpId="0" animBg="1"/>
      <p:bldP spid="33" grpId="0"/>
      <p:bldP spid="36" grpId="0" animBg="1"/>
      <p:bldP spid="45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dirty="0" err="1"/>
              <a:t>Elb</a:t>
            </a:r>
            <a:r>
              <a:rPr lang="en-US" b="0" dirty="0"/>
              <a:t>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application load balancer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B3BFC4D-B18E-8E07-EECD-3B55E811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1295513" y="217086"/>
            <a:ext cx="666339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1D207-13F4-CE43-8C2C-7634253F1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7">
            <a:extLst>
              <a:ext uri="{FF2B5EF4-FFF2-40B4-BE49-F238E27FC236}">
                <a16:creationId xmlns:a16="http://schemas.microsoft.com/office/drawing/2014/main" id="{020E75D5-76EC-5037-D7D4-4C15EEE8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16" y="3288624"/>
            <a:ext cx="3258913" cy="328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F1499D4-A7E2-CD3F-13F9-ED39AAC68B99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EC2 Auto Scaling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(ASG)</a:t>
            </a:r>
          </a:p>
        </p:txBody>
      </p:sp>
    </p:spTree>
    <p:extLst>
      <p:ext uri="{BB962C8B-B14F-4D97-AF65-F5344CB8AC3E}">
        <p14:creationId xmlns:p14="http://schemas.microsoft.com/office/powerpoint/2010/main" val="32036871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Website 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16EF526E-6620-D73A-39EE-3FD6F19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358A52C-49A1-F5FB-1495-11FA9C1F54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1486" r="20695" b="22295"/>
          <a:stretch/>
        </p:blipFill>
        <p:spPr>
          <a:xfrm>
            <a:off x="887555" y="2093554"/>
            <a:ext cx="1800827" cy="1729648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C89A501-9BB0-8FC5-39C6-D4661B9F0F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20792" r="13523" b="21602"/>
          <a:stretch/>
        </p:blipFill>
        <p:spPr>
          <a:xfrm>
            <a:off x="887555" y="3999472"/>
            <a:ext cx="2447206" cy="1972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21A3E6-9EE4-A068-230B-5DA2F9D8FE69}"/>
              </a:ext>
            </a:extLst>
          </p:cNvPr>
          <p:cNvSpPr txBox="1">
            <a:spLocks/>
          </p:cNvSpPr>
          <p:nvPr/>
        </p:nvSpPr>
        <p:spPr>
          <a:xfrm>
            <a:off x="6824697" y="4187151"/>
            <a:ext cx="967128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6874F2-99ED-C114-95B9-C42ADBE1C319}"/>
              </a:ext>
            </a:extLst>
          </p:cNvPr>
          <p:cNvSpPr txBox="1">
            <a:spLocks/>
          </p:cNvSpPr>
          <p:nvPr/>
        </p:nvSpPr>
        <p:spPr>
          <a:xfrm>
            <a:off x="3515466" y="4653462"/>
            <a:ext cx="3309231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in 2011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8C864548-361C-E6FE-0898-1F2B3E64B4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2148818"/>
            <a:ext cx="590474" cy="762399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AC41E43-E2D6-AC4F-5936-7115F99232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3200998"/>
            <a:ext cx="590474" cy="76239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A4072B-FF0F-6DC8-E0AA-8D24EE7852FD}"/>
              </a:ext>
            </a:extLst>
          </p:cNvPr>
          <p:cNvCxnSpPr>
            <a:cxnSpLocks/>
          </p:cNvCxnSpPr>
          <p:nvPr/>
        </p:nvCxnSpPr>
        <p:spPr>
          <a:xfrm flipH="1">
            <a:off x="2953862" y="2638364"/>
            <a:ext cx="34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8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Website growth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16EF526E-6620-D73A-39EE-3FD6F19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99A20662-658B-BAA7-5B26-E823BBDA1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1486" r="20695" b="22295"/>
          <a:stretch/>
        </p:blipFill>
        <p:spPr>
          <a:xfrm>
            <a:off x="887555" y="2044610"/>
            <a:ext cx="1800827" cy="172964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ACCBA0C9-54D9-0E3A-F990-C22B24FCB4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20792" r="13523" b="21602"/>
          <a:stretch/>
        </p:blipFill>
        <p:spPr>
          <a:xfrm>
            <a:off x="887555" y="3950528"/>
            <a:ext cx="2447206" cy="1972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0CB602-4C9D-B01C-BF7C-FF7DD5636E9D}"/>
              </a:ext>
            </a:extLst>
          </p:cNvPr>
          <p:cNvSpPr txBox="1">
            <a:spLocks/>
          </p:cNvSpPr>
          <p:nvPr/>
        </p:nvSpPr>
        <p:spPr>
          <a:xfrm>
            <a:off x="8132142" y="4228666"/>
            <a:ext cx="967128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25FB34-C2C9-D396-227C-A77D617BC222}"/>
              </a:ext>
            </a:extLst>
          </p:cNvPr>
          <p:cNvSpPr txBox="1">
            <a:spLocks/>
          </p:cNvSpPr>
          <p:nvPr/>
        </p:nvSpPr>
        <p:spPr>
          <a:xfrm>
            <a:off x="3639143" y="4604518"/>
            <a:ext cx="3309231" cy="6640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8E56AD6-B338-2318-ACE5-6992C22954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7753337" y="2099875"/>
            <a:ext cx="575234" cy="73547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5E8D770-9A3F-31A4-44EE-9056016B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8615706" y="2099875"/>
            <a:ext cx="575234" cy="73547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8FF7F5E-0043-D285-E1B7-F39ADCECE3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9410707" y="2099875"/>
            <a:ext cx="575234" cy="73547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4268793-C19D-8B92-2AD1-8AEDCF55DE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7753337" y="3178975"/>
            <a:ext cx="575234" cy="735478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AB53DAB-57FE-B5A6-4B87-EEDECB2E04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8615706" y="3178975"/>
            <a:ext cx="575234" cy="73547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AABFAF8-9183-EB5A-9B7A-E680D5BDEA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9815" r="34067" b="28773"/>
          <a:stretch/>
        </p:blipFill>
        <p:spPr>
          <a:xfrm>
            <a:off x="9410707" y="3178975"/>
            <a:ext cx="575234" cy="735478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F9EEB31-D319-974D-BA8F-7CF6164311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2099874"/>
            <a:ext cx="590474" cy="76239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BDE0931-AEBB-930A-7344-6422D6C920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t="29352" r="33967" b="29236"/>
          <a:stretch/>
        </p:blipFill>
        <p:spPr>
          <a:xfrm>
            <a:off x="6948374" y="3152054"/>
            <a:ext cx="590474" cy="7623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BFDA4-7E8E-8CE7-9981-D956559C5562}"/>
              </a:ext>
            </a:extLst>
          </p:cNvPr>
          <p:cNvCxnSpPr>
            <a:cxnSpLocks/>
          </p:cNvCxnSpPr>
          <p:nvPr/>
        </p:nvCxnSpPr>
        <p:spPr>
          <a:xfrm flipH="1">
            <a:off x="2906361" y="2835353"/>
            <a:ext cx="34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3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425051"/>
            <a:ext cx="10241280" cy="1234440"/>
          </a:xfrm>
        </p:spPr>
        <p:txBody>
          <a:bodyPr/>
          <a:lstStyle/>
          <a:p>
            <a:r>
              <a:rPr lang="en-US" b="0" cap="none" dirty="0"/>
              <a:t>So, how can we deal with this Increase in traffic?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15" name="Graphic 27">
            <a:extLst>
              <a:ext uri="{FF2B5EF4-FFF2-40B4-BE49-F238E27FC236}">
                <a16:creationId xmlns:a16="http://schemas.microsoft.com/office/drawing/2014/main" id="{F81FB449-36A5-7DC0-19DE-447AF367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7228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groups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unhealthy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instances along with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capacity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new instances to a load balancer (automatically)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A18AE42B-61E5-103E-8FB7-27676B10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(Information Technology)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use of computers, storage, networking and other devices to create, store and process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0A2E70B-3F2E-C267-B933-74887A4DA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16662" r="10529" b="16662"/>
          <a:stretch/>
        </p:blipFill>
        <p:spPr>
          <a:xfrm>
            <a:off x="887555" y="3429000"/>
            <a:ext cx="2842491" cy="25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How does it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4981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637452" y="3557795"/>
            <a:ext cx="106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772856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10" y="2791175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6CAF1305-F1CC-3B09-7B7D-1616ADCF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57" y="3615749"/>
            <a:ext cx="694807" cy="694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69" y="2349189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3516489" y="445742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63862" y="44378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564646" y="3521336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623133" y="2841220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709849" y="462254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92" y="2934478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557797" y="2751279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8AD0A5FB-DFD9-1371-A321-AA6414CD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627" y="3956156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A6D6A6-A49F-C69F-04A9-024E2FE61A64}"/>
              </a:ext>
            </a:extLst>
          </p:cNvPr>
          <p:cNvSpPr/>
          <p:nvPr/>
        </p:nvSpPr>
        <p:spPr>
          <a:xfrm>
            <a:off x="10578132" y="3772957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804602" y="2887551"/>
            <a:ext cx="2399256" cy="161347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9289979" y="3217054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304C69-B843-9CFB-17B2-E64B008ADDA9}"/>
              </a:ext>
            </a:extLst>
          </p:cNvPr>
          <p:cNvCxnSpPr>
            <a:cxnSpLocks/>
          </p:cNvCxnSpPr>
          <p:nvPr/>
        </p:nvCxnSpPr>
        <p:spPr>
          <a:xfrm>
            <a:off x="9289979" y="4142577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10087346" y="5035520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 with an ASG</a:t>
            </a:r>
          </a:p>
        </p:txBody>
      </p:sp>
    </p:spTree>
    <p:extLst>
      <p:ext uri="{BB962C8B-B14F-4D97-AF65-F5344CB8AC3E}">
        <p14:creationId xmlns:p14="http://schemas.microsoft.com/office/powerpoint/2010/main" val="252164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4" grpId="0"/>
      <p:bldP spid="26" grpId="0" animBg="1"/>
      <p:bldP spid="33" grpId="0" animBg="1"/>
      <p:bldP spid="38" grpId="0" animBg="1"/>
      <p:bldP spid="4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Scale out (add)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9" y="3518527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826643" y="3473435"/>
            <a:ext cx="520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79" y="2696402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34" y="2714721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5" name="Graphic 24">
            <a:extLst>
              <a:ext uri="{FF2B5EF4-FFF2-40B4-BE49-F238E27FC236}">
                <a16:creationId xmlns:a16="http://schemas.microsoft.com/office/drawing/2014/main" id="{6CAF1305-F1CC-3B09-7B7D-1616ADCF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1" y="3539295"/>
            <a:ext cx="694807" cy="694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93" y="2272735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2983213" y="43809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597138" y="436142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031370" y="3444882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089857" y="2764766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176573" y="4546086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16" y="2858024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024521" y="2674825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8AD0A5FB-DFD9-1371-A321-AA6414CD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351" y="3879702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7A6D6A6-A49F-C69F-04A9-024E2FE61A64}"/>
              </a:ext>
            </a:extLst>
          </p:cNvPr>
          <p:cNvSpPr/>
          <p:nvPr/>
        </p:nvSpPr>
        <p:spPr>
          <a:xfrm>
            <a:off x="10044856" y="3696503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597604" y="2484819"/>
            <a:ext cx="2399256" cy="226603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8756703" y="3140600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304C69-B843-9CFB-17B2-E64B008ADDA9}"/>
              </a:ext>
            </a:extLst>
          </p:cNvPr>
          <p:cNvCxnSpPr>
            <a:cxnSpLocks/>
          </p:cNvCxnSpPr>
          <p:nvPr/>
        </p:nvCxnSpPr>
        <p:spPr>
          <a:xfrm>
            <a:off x="8756703" y="4066123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9974677" y="4971846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 with an ASG</a:t>
            </a:r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D5C59109-3590-A86C-EF65-BF5A904C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880" y="3410261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0DDA0E2-EE99-DF55-59B0-72114D2F673A}"/>
              </a:ext>
            </a:extLst>
          </p:cNvPr>
          <p:cNvSpPr/>
          <p:nvPr/>
        </p:nvSpPr>
        <p:spPr>
          <a:xfrm>
            <a:off x="10977385" y="3227062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24">
            <a:extLst>
              <a:ext uri="{FF2B5EF4-FFF2-40B4-BE49-F238E27FC236}">
                <a16:creationId xmlns:a16="http://schemas.microsoft.com/office/drawing/2014/main" id="{80E92A45-4553-F385-B0BB-230EF3CD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19" y="3126031"/>
            <a:ext cx="694807" cy="6948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8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Scale in (remove)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992AB051-3E7B-C58D-98AC-B12B37A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3594981"/>
            <a:ext cx="694807" cy="694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E6D852-963D-C5A9-682E-5F58B5FAC39E}"/>
              </a:ext>
            </a:extLst>
          </p:cNvPr>
          <p:cNvCxnSpPr>
            <a:cxnSpLocks/>
          </p:cNvCxnSpPr>
          <p:nvPr/>
        </p:nvCxnSpPr>
        <p:spPr>
          <a:xfrm>
            <a:off x="2637452" y="3557795"/>
            <a:ext cx="1064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phic 24">
            <a:extLst>
              <a:ext uri="{FF2B5EF4-FFF2-40B4-BE49-F238E27FC236}">
                <a16:creationId xmlns:a16="http://schemas.microsoft.com/office/drawing/2014/main" id="{7B6EE7A0-DE41-922D-1DBF-34E874B6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772856"/>
            <a:ext cx="694807" cy="694807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Graphic 24">
            <a:extLst>
              <a:ext uri="{FF2B5EF4-FFF2-40B4-BE49-F238E27FC236}">
                <a16:creationId xmlns:a16="http://schemas.microsoft.com/office/drawing/2014/main" id="{05A1406E-D53F-5650-2DBC-13720ADD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10" y="2791175"/>
            <a:ext cx="694807" cy="69480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B88244DC-1EF2-2A48-429C-FAABE3E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2">
            <a:extLst>
              <a:ext uri="{FF2B5EF4-FFF2-40B4-BE49-F238E27FC236}">
                <a16:creationId xmlns:a16="http://schemas.microsoft.com/office/drawing/2014/main" id="{F921341C-184B-030A-E601-2EEF1036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69" y="2349189"/>
            <a:ext cx="2557012" cy="24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4F545-36D5-CA60-7C89-1D5297A9473E}"/>
              </a:ext>
            </a:extLst>
          </p:cNvPr>
          <p:cNvSpPr txBox="1"/>
          <p:nvPr/>
        </p:nvSpPr>
        <p:spPr>
          <a:xfrm>
            <a:off x="3516489" y="4457428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2F1C3-ABAD-880F-9FE4-8958AC0E2F92}"/>
              </a:ext>
            </a:extLst>
          </p:cNvPr>
          <p:cNvSpPr txBox="1"/>
          <p:nvPr/>
        </p:nvSpPr>
        <p:spPr>
          <a:xfrm>
            <a:off x="-63862" y="4437874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700F9-2F29-A613-D434-98C41CDBF099}"/>
              </a:ext>
            </a:extLst>
          </p:cNvPr>
          <p:cNvCxnSpPr>
            <a:cxnSpLocks/>
          </p:cNvCxnSpPr>
          <p:nvPr/>
        </p:nvCxnSpPr>
        <p:spPr>
          <a:xfrm>
            <a:off x="6564646" y="3521336"/>
            <a:ext cx="78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6">
            <a:extLst>
              <a:ext uri="{FF2B5EF4-FFF2-40B4-BE49-F238E27FC236}">
                <a16:creationId xmlns:a16="http://schemas.microsoft.com/office/drawing/2014/main" id="{03755952-F483-3CDA-B7B1-FEF4B081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623133" y="2841220"/>
            <a:ext cx="1552325" cy="163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A215BE-D100-ACF3-4662-2E6B891566E4}"/>
              </a:ext>
            </a:extLst>
          </p:cNvPr>
          <p:cNvSpPr txBox="1"/>
          <p:nvPr/>
        </p:nvSpPr>
        <p:spPr>
          <a:xfrm>
            <a:off x="6709849" y="4622540"/>
            <a:ext cx="342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Load Balancer</a:t>
            </a: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4BF3B185-BCED-1D3E-42A0-71567654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784" y="3354938"/>
            <a:ext cx="501544" cy="5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C066F-D467-C81C-1843-B65E55200D79}"/>
              </a:ext>
            </a:extLst>
          </p:cNvPr>
          <p:cNvSpPr/>
          <p:nvPr/>
        </p:nvSpPr>
        <p:spPr>
          <a:xfrm>
            <a:off x="10566289" y="3171739"/>
            <a:ext cx="800543" cy="86729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77E8CB-5F12-4185-B34A-F1E7456F0F28}"/>
              </a:ext>
            </a:extLst>
          </p:cNvPr>
          <p:cNvSpPr/>
          <p:nvPr/>
        </p:nvSpPr>
        <p:spPr>
          <a:xfrm rot="5400000">
            <a:off x="9804602" y="2887551"/>
            <a:ext cx="2399256" cy="161347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96F69-F184-B4FE-38C6-EEFB5FD5D89F}"/>
              </a:ext>
            </a:extLst>
          </p:cNvPr>
          <p:cNvCxnSpPr>
            <a:cxnSpLocks/>
          </p:cNvCxnSpPr>
          <p:nvPr/>
        </p:nvCxnSpPr>
        <p:spPr>
          <a:xfrm>
            <a:off x="9289979" y="3594981"/>
            <a:ext cx="661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76A531-B521-56DB-0F52-D877E0939D4E}"/>
              </a:ext>
            </a:extLst>
          </p:cNvPr>
          <p:cNvSpPr txBox="1"/>
          <p:nvPr/>
        </p:nvSpPr>
        <p:spPr>
          <a:xfrm>
            <a:off x="10087346" y="5035520"/>
            <a:ext cx="1741443" cy="64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 with an ASG</a:t>
            </a:r>
          </a:p>
        </p:txBody>
      </p:sp>
    </p:spTree>
    <p:extLst>
      <p:ext uri="{BB962C8B-B14F-4D97-AF65-F5344CB8AC3E}">
        <p14:creationId xmlns:p14="http://schemas.microsoft.com/office/powerpoint/2010/main" val="20300620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154379" y="2258900"/>
            <a:ext cx="11899076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378" y="2258900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259514" y="2840544"/>
            <a:ext cx="11603936" cy="319212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514" y="2825012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473541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608880" y="4267407"/>
            <a:ext cx="5061076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880" y="4267407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679" y="2518223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75" y="20364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24EB6-62BE-0046-1F80-FA5265964C03}"/>
              </a:ext>
            </a:extLst>
          </p:cNvPr>
          <p:cNvCxnSpPr>
            <a:cxnSpLocks/>
          </p:cNvCxnSpPr>
          <p:nvPr/>
        </p:nvCxnSpPr>
        <p:spPr>
          <a:xfrm flipV="1">
            <a:off x="6054673" y="2955810"/>
            <a:ext cx="0" cy="41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2">
            <a:extLst>
              <a:ext uri="{FF2B5EF4-FFF2-40B4-BE49-F238E27FC236}">
                <a16:creationId xmlns:a16="http://schemas.microsoft.com/office/drawing/2014/main" id="{AB25622C-D673-DA44-8BE8-1ACD5CE1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51" y="11000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9">
            <a:extLst>
              <a:ext uri="{FF2B5EF4-FFF2-40B4-BE49-F238E27FC236}">
                <a16:creationId xmlns:a16="http://schemas.microsoft.com/office/drawing/2014/main" id="{6F5CB79B-4690-91D2-5C92-8C87BF83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826" y="157593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22" name="Graphic 24">
            <a:extLst>
              <a:ext uri="{FF2B5EF4-FFF2-40B4-BE49-F238E27FC236}">
                <a16:creationId xmlns:a16="http://schemas.microsoft.com/office/drawing/2014/main" id="{AB474C43-61E9-90DD-F85D-2E245A33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0" y="108540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427FB8A5-0C4C-EA45-55B8-7EB51BDF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67" y="15950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(user)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19691-55F2-C475-6630-045991BFEF0F}"/>
              </a:ext>
            </a:extLst>
          </p:cNvPr>
          <p:cNvCxnSpPr>
            <a:cxnSpLocks/>
          </p:cNvCxnSpPr>
          <p:nvPr/>
        </p:nvCxnSpPr>
        <p:spPr>
          <a:xfrm flipV="1">
            <a:off x="8929257" y="1420671"/>
            <a:ext cx="836810" cy="8945"/>
          </a:xfrm>
          <a:prstGeom prst="straightConnector1">
            <a:avLst/>
          </a:prstGeom>
          <a:ln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60">
            <a:extLst>
              <a:ext uri="{FF2B5EF4-FFF2-40B4-BE49-F238E27FC236}">
                <a16:creationId xmlns:a16="http://schemas.microsoft.com/office/drawing/2014/main" id="{E712E336-4500-163A-7FF6-855EEB8D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00" y="47907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6464DA28-1BB1-D6AA-7178-BE9BE79C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216" y="5295036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E21C6-B14A-3E18-CD62-45C7E26497B8}"/>
              </a:ext>
            </a:extLst>
          </p:cNvPr>
          <p:cNvCxnSpPr>
            <a:cxnSpLocks/>
          </p:cNvCxnSpPr>
          <p:nvPr/>
        </p:nvCxnSpPr>
        <p:spPr>
          <a:xfrm flipV="1">
            <a:off x="6555425" y="1569977"/>
            <a:ext cx="1256178" cy="5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2C77B7-47A2-4B58-C179-CDB564928214}"/>
              </a:ext>
            </a:extLst>
          </p:cNvPr>
          <p:cNvSpPr/>
          <p:nvPr/>
        </p:nvSpPr>
        <p:spPr>
          <a:xfrm>
            <a:off x="6186418" y="3648775"/>
            <a:ext cx="5441003" cy="215825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139773-19EA-C1C1-2E77-BA71252F1D0D}"/>
              </a:ext>
            </a:extLst>
          </p:cNvPr>
          <p:cNvSpPr/>
          <p:nvPr/>
        </p:nvSpPr>
        <p:spPr>
          <a:xfrm>
            <a:off x="6290144" y="4269415"/>
            <a:ext cx="5062660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67ED23-94D6-C6AE-A47B-BA03F306F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144" y="4269415"/>
            <a:ext cx="331031" cy="3310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E0BB21-61D0-7D80-9628-C0FA8D01A34E}"/>
              </a:ext>
            </a:extLst>
          </p:cNvPr>
          <p:cNvSpPr/>
          <p:nvPr/>
        </p:nvSpPr>
        <p:spPr>
          <a:xfrm>
            <a:off x="2960237" y="4707222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60">
            <a:extLst>
              <a:ext uri="{FF2B5EF4-FFF2-40B4-BE49-F238E27FC236}">
                <a16:creationId xmlns:a16="http://schemas.microsoft.com/office/drawing/2014/main" id="{0FD2D1DF-DAB0-776B-E877-33A70B05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76" y="47547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E016C2C2-4FD2-E569-C937-89BE5902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191" y="5271153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34D4CF-3033-4F1E-1959-126D373D4A1F}"/>
              </a:ext>
            </a:extLst>
          </p:cNvPr>
          <p:cNvSpPr/>
          <p:nvPr/>
        </p:nvSpPr>
        <p:spPr>
          <a:xfrm>
            <a:off x="8573753" y="4693793"/>
            <a:ext cx="602445" cy="567485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AFE18272-F3D4-DA59-3F2C-CEDD6EEA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97" y="3382452"/>
            <a:ext cx="564078" cy="56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9">
            <a:extLst>
              <a:ext uri="{FF2B5EF4-FFF2-40B4-BE49-F238E27FC236}">
                <a16:creationId xmlns:a16="http://schemas.microsoft.com/office/drawing/2014/main" id="{BC2B0665-0993-D59C-EAFA-7E33FF2D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009" y="3333109"/>
            <a:ext cx="24502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Balancer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792F32DE-ECCF-DB89-A19A-EB8C611DCA0B}"/>
              </a:ext>
            </a:extLst>
          </p:cNvPr>
          <p:cNvCxnSpPr>
            <a:cxnSpLocks/>
          </p:cNvCxnSpPr>
          <p:nvPr/>
        </p:nvCxnSpPr>
        <p:spPr>
          <a:xfrm flipV="1">
            <a:off x="3724110" y="3738393"/>
            <a:ext cx="1819710" cy="1105804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3FFE407-AF52-3B6B-6FCA-5877F7792FA4}"/>
              </a:ext>
            </a:extLst>
          </p:cNvPr>
          <p:cNvCxnSpPr>
            <a:cxnSpLocks/>
          </p:cNvCxnSpPr>
          <p:nvPr/>
        </p:nvCxnSpPr>
        <p:spPr>
          <a:xfrm rot="10800000">
            <a:off x="6530057" y="3738398"/>
            <a:ext cx="1808344" cy="1027446"/>
          </a:xfrm>
          <a:prstGeom prst="curvedConnector3">
            <a:avLst>
              <a:gd name="adj1" fmla="val 1059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EB75678-DB86-CC6A-1B80-9F32CC99926B}"/>
              </a:ext>
            </a:extLst>
          </p:cNvPr>
          <p:cNvSpPr/>
          <p:nvPr/>
        </p:nvSpPr>
        <p:spPr>
          <a:xfrm>
            <a:off x="962674" y="4610366"/>
            <a:ext cx="10234770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072BD5-60E7-7D77-C1DA-7A28AF92D1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25316" y="4602335"/>
            <a:ext cx="381000" cy="381000"/>
          </a:xfrm>
          <a:prstGeom prst="rect">
            <a:avLst/>
          </a:pr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FE3A2E-BE5B-0993-AFCC-5B8549D1FD8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240003" y="1013341"/>
            <a:ext cx="4106937" cy="6967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5F55E2B-88C5-8F94-49C1-B047317401A8}"/>
              </a:ext>
            </a:extLst>
          </p:cNvPr>
          <p:cNvSpPr txBox="1"/>
          <p:nvPr/>
        </p:nvSpPr>
        <p:spPr>
          <a:xfrm>
            <a:off x="296013" y="288449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ASG - Practical</a:t>
            </a:r>
          </a:p>
        </p:txBody>
      </p:sp>
    </p:spTree>
    <p:extLst>
      <p:ext uri="{BB962C8B-B14F-4D97-AF65-F5344CB8AC3E}">
        <p14:creationId xmlns:p14="http://schemas.microsoft.com/office/powerpoint/2010/main" val="1726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21" grpId="0"/>
      <p:bldP spid="23" grpId="0"/>
      <p:bldP spid="31" grpId="0"/>
      <p:bldP spid="3" grpId="0" animBg="1"/>
      <p:bldP spid="5" grpId="0" animBg="1"/>
      <p:bldP spid="27" grpId="0" animBg="1"/>
      <p:bldP spid="33" grpId="0"/>
      <p:bldP spid="36" grpId="0" animBg="1"/>
      <p:bldP spid="45" grpId="0"/>
      <p:bldP spid="7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ASG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auto scaling group (ASG)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7">
            <a:extLst>
              <a:ext uri="{FF2B5EF4-FFF2-40B4-BE49-F238E27FC236}">
                <a16:creationId xmlns:a16="http://schemas.microsoft.com/office/drawing/2014/main" id="{5F331442-AD58-C06B-2E2C-1677249B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17086"/>
            <a:ext cx="674041" cy="7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A860F6-BD0E-A507-EE61-F3AB28DEE7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2E69AD-7C42-71E7-A0EE-46CBA7D7C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80806-77C7-BF21-A30E-EF1322F74BB8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AAD3B01-9B42-7344-6F70-3553635E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92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B67DA8-D2E2-8467-3F02-8C224F1E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9EC78-2A02-2043-A29B-7DB7D906C2AF}"/>
              </a:ext>
            </a:extLst>
          </p:cNvPr>
          <p:cNvSpPr txBox="1"/>
          <p:nvPr/>
        </p:nvSpPr>
        <p:spPr>
          <a:xfrm>
            <a:off x="470930" y="6427111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/>
                <a:ea typeface="+mn-ea"/>
                <a:cs typeface="+mn-cs"/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D4C7CE03-4C80-11F9-6547-BF862ED76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4" y="6387662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58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4F7B4D-1C70-2E0E-15F7-C6C1CCA8132A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21EAE483-BFE7-B6DE-7FF9-3C0675D3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4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8">
            <a:extLst>
              <a:ext uri="{FF2B5EF4-FFF2-40B4-BE49-F238E27FC236}">
                <a16:creationId xmlns:a16="http://schemas.microsoft.com/office/drawing/2014/main" id="{955F0615-6D66-B757-F17E-D7390CDB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46157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8857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allows you to store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(files)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buckets (directories)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bucket names must have a unique 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S3 to store any type of file that you want - commonly user images or static files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main building blocks of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for: backup and storage, hosting static websites, disaster recovery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3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746941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How it works (simplified)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FE28DC-8275-45E2-A298-04BB3661976C}"/>
              </a:ext>
            </a:extLst>
          </p:cNvPr>
          <p:cNvCxnSpPr>
            <a:cxnSpLocks/>
          </p:cNvCxnSpPr>
          <p:nvPr/>
        </p:nvCxnSpPr>
        <p:spPr>
          <a:xfrm>
            <a:off x="2336646" y="3663822"/>
            <a:ext cx="1174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DA2998-A489-E9DA-0BDC-5BCDFEF2EC99}"/>
              </a:ext>
            </a:extLst>
          </p:cNvPr>
          <p:cNvCxnSpPr>
            <a:cxnSpLocks/>
          </p:cNvCxnSpPr>
          <p:nvPr/>
        </p:nvCxnSpPr>
        <p:spPr>
          <a:xfrm>
            <a:off x="5378806" y="3663822"/>
            <a:ext cx="1174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8">
            <a:extLst>
              <a:ext uri="{FF2B5EF4-FFF2-40B4-BE49-F238E27FC236}">
                <a16:creationId xmlns:a16="http://schemas.microsoft.com/office/drawing/2014/main" id="{E5216485-CEB6-63B7-8AAF-B77A550D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5" y="3347098"/>
            <a:ext cx="1066801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B4A53-9574-D396-8F31-09E5F76FEDFF}"/>
              </a:ext>
            </a:extLst>
          </p:cNvPr>
          <p:cNvSpPr txBox="1"/>
          <p:nvPr/>
        </p:nvSpPr>
        <p:spPr>
          <a:xfrm>
            <a:off x="-290718" y="4548994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Client (user)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27D2C-BC9D-D340-8454-E25970D548FB}"/>
              </a:ext>
            </a:extLst>
          </p:cNvPr>
          <p:cNvSpPr txBox="1"/>
          <p:nvPr/>
        </p:nvSpPr>
        <p:spPr>
          <a:xfrm>
            <a:off x="2672219" y="458584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A6CA9-C7ED-D8F6-A7CC-3B26A6CD4D6D}"/>
              </a:ext>
            </a:extLst>
          </p:cNvPr>
          <p:cNvSpPr txBox="1"/>
          <p:nvPr/>
        </p:nvSpPr>
        <p:spPr>
          <a:xfrm>
            <a:off x="9393296" y="4577774"/>
            <a:ext cx="122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36F197-F550-C0EE-8CC8-6F9859B88806}"/>
              </a:ext>
            </a:extLst>
          </p:cNvPr>
          <p:cNvCxnSpPr>
            <a:cxnSpLocks/>
          </p:cNvCxnSpPr>
          <p:nvPr/>
        </p:nvCxnSpPr>
        <p:spPr>
          <a:xfrm>
            <a:off x="8431130" y="3662346"/>
            <a:ext cx="783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63">
            <a:extLst>
              <a:ext uri="{FF2B5EF4-FFF2-40B4-BE49-F238E27FC236}">
                <a16:creationId xmlns:a16="http://schemas.microsoft.com/office/drawing/2014/main" id="{2F517527-B2E2-D1BE-0609-D520E42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34" y="3357450"/>
            <a:ext cx="1121743" cy="11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3BFEC7-0C84-BA06-4FDE-17D8AF98E2C1}"/>
              </a:ext>
            </a:extLst>
          </p:cNvPr>
          <p:cNvSpPr txBox="1"/>
          <p:nvPr/>
        </p:nvSpPr>
        <p:spPr>
          <a:xfrm>
            <a:off x="5747774" y="4606006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 S3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57EC3C-3758-D03F-5BCB-792772AF4AAE}"/>
              </a:ext>
            </a:extLst>
          </p:cNvPr>
          <p:cNvCxnSpPr>
            <a:cxnSpLocks/>
          </p:cNvCxnSpPr>
          <p:nvPr/>
        </p:nvCxnSpPr>
        <p:spPr>
          <a:xfrm>
            <a:off x="10015233" y="2284053"/>
            <a:ext cx="0" cy="97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6">
            <a:extLst>
              <a:ext uri="{FF2B5EF4-FFF2-40B4-BE49-F238E27FC236}">
                <a16:creationId xmlns:a16="http://schemas.microsoft.com/office/drawing/2014/main" id="{E46F986A-E256-8B5C-CC99-2D31D5D6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633" y="150980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6">
            <a:extLst>
              <a:ext uri="{FF2B5EF4-FFF2-40B4-BE49-F238E27FC236}">
                <a16:creationId xmlns:a16="http://schemas.microsoft.com/office/drawing/2014/main" id="{1550B5EB-45AD-9167-9C8A-23DBCE9A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432" y="2050988"/>
            <a:ext cx="461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6">
            <a:extLst>
              <a:ext uri="{FF2B5EF4-FFF2-40B4-BE49-F238E27FC236}">
                <a16:creationId xmlns:a16="http://schemas.microsoft.com/office/drawing/2014/main" id="{5F9ACE04-BD16-C529-03FA-1A780DC3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550" y="19253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C5D8A75-0591-F444-2D46-0E2B84525C30}"/>
              </a:ext>
            </a:extLst>
          </p:cNvPr>
          <p:cNvSpPr txBox="1"/>
          <p:nvPr/>
        </p:nvSpPr>
        <p:spPr>
          <a:xfrm>
            <a:off x="10412352" y="1333129"/>
            <a:ext cx="122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Objects</a:t>
            </a:r>
          </a:p>
        </p:txBody>
      </p:sp>
      <p:pic>
        <p:nvPicPr>
          <p:cNvPr id="42" name="Picture 4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7ED0B0-E08B-AD64-013A-CDDA65D354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10331744" y="2026202"/>
            <a:ext cx="223886" cy="254176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FA6E081-C700-A91F-96BA-62C142CEC0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4547" r="20656" b="18382"/>
          <a:stretch/>
        </p:blipFill>
        <p:spPr>
          <a:xfrm>
            <a:off x="9901701" y="1614354"/>
            <a:ext cx="227064" cy="222065"/>
          </a:xfrm>
          <a:prstGeom prst="rect">
            <a:avLst/>
          </a:prstGeom>
        </p:spPr>
      </p:pic>
      <p:pic>
        <p:nvPicPr>
          <p:cNvPr id="44" name="Picture 4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E3BF98F-152D-9045-2AAC-0608BF85FE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7868" r="19160" b="28491"/>
          <a:stretch/>
        </p:blipFill>
        <p:spPr>
          <a:xfrm>
            <a:off x="9433577" y="2190000"/>
            <a:ext cx="254091" cy="1807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1FA634-2A88-A976-12A9-A327F2657AE8}"/>
              </a:ext>
            </a:extLst>
          </p:cNvPr>
          <p:cNvSpPr txBox="1"/>
          <p:nvPr/>
        </p:nvSpPr>
        <p:spPr>
          <a:xfrm>
            <a:off x="9878783" y="2697129"/>
            <a:ext cx="1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Upload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878362-CB14-AFCA-C195-9388455ED685}"/>
              </a:ext>
            </a:extLst>
          </p:cNvPr>
          <p:cNvSpPr txBox="1"/>
          <p:nvPr/>
        </p:nvSpPr>
        <p:spPr>
          <a:xfrm>
            <a:off x="8158156" y="3258624"/>
            <a:ext cx="1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AB1F3FC-50A8-274D-CD37-F4E6D0F3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45" y="3003073"/>
            <a:ext cx="1496877" cy="149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4">
            <a:extLst>
              <a:ext uri="{FF2B5EF4-FFF2-40B4-BE49-F238E27FC236}">
                <a16:creationId xmlns:a16="http://schemas.microsoft.com/office/drawing/2014/main" id="{37CA50EE-15DD-2E8F-1D34-51B2BD3B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2" y="3283765"/>
            <a:ext cx="1121743" cy="112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8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6" grpId="0"/>
      <p:bldP spid="40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Connecting to a website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9C91FE6-67CB-C262-FFA3-464EEE54BF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276981" y="2500331"/>
            <a:ext cx="2129595" cy="250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628BDE-D1AE-F2EA-A2A6-CB61941E7357}"/>
              </a:ext>
            </a:extLst>
          </p:cNvPr>
          <p:cNvSpPr txBox="1"/>
          <p:nvPr/>
        </p:nvSpPr>
        <p:spPr>
          <a:xfrm>
            <a:off x="308499" y="5129361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Client (user)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6073B-B871-8136-9687-081581A7CE49}"/>
              </a:ext>
            </a:extLst>
          </p:cNvPr>
          <p:cNvSpPr txBox="1"/>
          <p:nvPr/>
        </p:nvSpPr>
        <p:spPr>
          <a:xfrm>
            <a:off x="4425350" y="5183501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Network (Internet)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C00C1-C291-EB02-D272-990A5C5E3EB4}"/>
              </a:ext>
            </a:extLst>
          </p:cNvPr>
          <p:cNvSpPr txBox="1"/>
          <p:nvPr/>
        </p:nvSpPr>
        <p:spPr>
          <a:xfrm>
            <a:off x="8629887" y="5203575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Server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C2E629F2-706A-B4DA-93F9-CC37C8FFDB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10021374" y="1093418"/>
            <a:ext cx="1283071" cy="13063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852C32-F807-957E-258A-849B740C8755}"/>
              </a:ext>
            </a:extLst>
          </p:cNvPr>
          <p:cNvCxnSpPr>
            <a:cxnSpLocks/>
          </p:cNvCxnSpPr>
          <p:nvPr/>
        </p:nvCxnSpPr>
        <p:spPr>
          <a:xfrm>
            <a:off x="3295532" y="3379770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0C1CF-E6DB-6CE1-3C46-357403464710}"/>
              </a:ext>
            </a:extLst>
          </p:cNvPr>
          <p:cNvCxnSpPr>
            <a:cxnSpLocks/>
          </p:cNvCxnSpPr>
          <p:nvPr/>
        </p:nvCxnSpPr>
        <p:spPr>
          <a:xfrm>
            <a:off x="7333189" y="3371300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23C801-5617-93DC-12C0-D413F5774019}"/>
              </a:ext>
            </a:extLst>
          </p:cNvPr>
          <p:cNvCxnSpPr>
            <a:cxnSpLocks/>
          </p:cNvCxnSpPr>
          <p:nvPr/>
        </p:nvCxnSpPr>
        <p:spPr>
          <a:xfrm flipH="1">
            <a:off x="7333189" y="3894921"/>
            <a:ext cx="1543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186C1F-4A41-4FB1-49F5-8EF30C99FECE}"/>
              </a:ext>
            </a:extLst>
          </p:cNvPr>
          <p:cNvCxnSpPr>
            <a:cxnSpLocks/>
          </p:cNvCxnSpPr>
          <p:nvPr/>
        </p:nvCxnSpPr>
        <p:spPr>
          <a:xfrm flipH="1">
            <a:off x="3321261" y="3894921"/>
            <a:ext cx="15437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Graphic 24">
            <a:extLst>
              <a:ext uri="{FF2B5EF4-FFF2-40B4-BE49-F238E27FC236}">
                <a16:creationId xmlns:a16="http://schemas.microsoft.com/office/drawing/2014/main" id="{A809D2DE-6E18-E94C-D18C-562D1664D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07" y="2743461"/>
            <a:ext cx="1877650" cy="187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C22511B6-DA91-14F6-5C72-FE515FF0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69" y="2628258"/>
            <a:ext cx="1994832" cy="199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Overview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Amazon S3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bucket, store an object (file) in it, and view it via a URL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3A7F9-34C5-DFFA-B4E3-30666ACF5C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0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5964507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bucket policies are composed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documents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 policies are used to grant users access permissions to a bucket and its objects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93F9A3-30C0-E0BC-B6D9-CC1B5F196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17" y="2261696"/>
            <a:ext cx="3923828" cy="3816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15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1986912"/>
            <a:ext cx="5964507" cy="4273639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API we want to 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entity to apply the bucket policy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Allow or deny the policy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626977-3664-0D72-53A7-933B4D569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85" y="2124304"/>
            <a:ext cx="3923828" cy="3816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36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S3 bucket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B5CF42-A817-4D7C-31E5-D0AB26C4CA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Encryption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Client-side encryption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3">
            <a:extLst>
              <a:ext uri="{FF2B5EF4-FFF2-40B4-BE49-F238E27FC236}">
                <a16:creationId xmlns:a16="http://schemas.microsoft.com/office/drawing/2014/main" id="{6CC5323C-B1F2-7146-B65A-165B9CE8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91" y="47262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65C2861-32E1-2E2C-9DA6-06042BBDA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32881" r="15374" b="31318"/>
          <a:stretch/>
        </p:blipFill>
        <p:spPr>
          <a:xfrm rot="17745184">
            <a:off x="9069853" y="4548587"/>
            <a:ext cx="1419845" cy="7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Client-side 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7B94BBD-7249-9516-1B20-F657396A4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8400894" y="3875908"/>
            <a:ext cx="550844" cy="70889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7C988-D963-8A9C-3C62-49C3F1F05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854461" y="3637835"/>
            <a:ext cx="650167" cy="738131"/>
          </a:xfrm>
          <a:prstGeom prst="rect">
            <a:avLst/>
          </a:prstGeom>
        </p:spPr>
      </p:pic>
      <p:pic>
        <p:nvPicPr>
          <p:cNvPr id="12" name="Graphic 63">
            <a:extLst>
              <a:ext uri="{FF2B5EF4-FFF2-40B4-BE49-F238E27FC236}">
                <a16:creationId xmlns:a16="http://schemas.microsoft.com/office/drawing/2014/main" id="{81C98DF3-F570-3DCB-2A1D-410C596D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58" y="2702947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BCE768-72D2-C336-338F-ACEE4D33A2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763597" y="3466497"/>
            <a:ext cx="650167" cy="73813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BD07C34-2107-8E85-8EA7-5CB6E7D88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3260391" y="4125937"/>
            <a:ext cx="550844" cy="7088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34DF43-9BF9-20F1-AEE3-E48254ED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766" y="4788236"/>
            <a:ext cx="3687346" cy="35988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takes place at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6E5A4D-3756-CFE3-2763-57B556B6F2A8}"/>
              </a:ext>
            </a:extLst>
          </p:cNvPr>
          <p:cNvSpPr txBox="1">
            <a:spLocks/>
          </p:cNvSpPr>
          <p:nvPr/>
        </p:nvSpPr>
        <p:spPr>
          <a:xfrm>
            <a:off x="1429657" y="5278632"/>
            <a:ext cx="5225988" cy="8051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encrypts the file before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uploaded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7ED9043-6339-5A13-B947-9CE1D8139D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955602" y="4519185"/>
            <a:ext cx="476013" cy="507747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80E9450-55BA-0FDE-C008-6C5F5B6223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962620" y="2702947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FCD877-76DF-3C94-DF64-F8BB92454DEE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B99E5C-6B5B-A98A-D190-CBA2AB9D0853}"/>
              </a:ext>
            </a:extLst>
          </p:cNvPr>
          <p:cNvSpPr txBox="1">
            <a:spLocks/>
          </p:cNvSpPr>
          <p:nvPr/>
        </p:nvSpPr>
        <p:spPr>
          <a:xfrm>
            <a:off x="1211719" y="4098997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58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  <p:bldP spid="4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Server-side 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B74866-D3A4-6F52-F89A-B631529100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779396" y="3654854"/>
            <a:ext cx="650167" cy="738131"/>
          </a:xfrm>
          <a:prstGeom prst="rect">
            <a:avLst/>
          </a:prstGeom>
        </p:spPr>
      </p:pic>
      <p:pic>
        <p:nvPicPr>
          <p:cNvPr id="7" name="Graphic 63">
            <a:extLst>
              <a:ext uri="{FF2B5EF4-FFF2-40B4-BE49-F238E27FC236}">
                <a16:creationId xmlns:a16="http://schemas.microsoft.com/office/drawing/2014/main" id="{66D75FCA-57E9-A7A6-2C7C-349758C8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93" y="271996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F7E20E-4A19-CF30-6040-F665674E27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724584" y="3483516"/>
            <a:ext cx="650167" cy="73813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9EE5E8A-4726-8C7C-4476-ABC4ED8028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5" t="28658" r="34114" b="29362"/>
          <a:stretch/>
        </p:blipFill>
        <p:spPr>
          <a:xfrm>
            <a:off x="8325829" y="3892927"/>
            <a:ext cx="550844" cy="70889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2C6D96-5E91-5D07-F1B7-7A24E6BE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701" y="4985197"/>
            <a:ext cx="3687346" cy="35988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takes place at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8E19E99-0FDE-97F8-F697-14F2464695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880537" y="4536204"/>
            <a:ext cx="476013" cy="50774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0C9D104-1C1B-B07D-D542-120E02F5C3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19966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4239AD-EF5A-732B-4749-F019369E3125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39490E-1F29-3F7A-ED13-0ADB73F49129}"/>
              </a:ext>
            </a:extLst>
          </p:cNvPr>
          <p:cNvSpPr txBox="1">
            <a:spLocks/>
          </p:cNvSpPr>
          <p:nvPr/>
        </p:nvSpPr>
        <p:spPr>
          <a:xfrm>
            <a:off x="1138257" y="4119393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39446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No-encryption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3DA109-1303-A82C-D138-D6C94722E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779396" y="3657199"/>
            <a:ext cx="650167" cy="738131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64E7791-407E-EFDE-0508-F3385C870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22643" r="23703" b="21832"/>
          <a:stretch/>
        </p:blipFill>
        <p:spPr>
          <a:xfrm>
            <a:off x="3880537" y="4538549"/>
            <a:ext cx="476013" cy="507747"/>
          </a:xfrm>
          <a:prstGeom prst="rect">
            <a:avLst/>
          </a:prstGeom>
        </p:spPr>
      </p:pic>
      <p:pic>
        <p:nvPicPr>
          <p:cNvPr id="13" name="Graphic 63">
            <a:extLst>
              <a:ext uri="{FF2B5EF4-FFF2-40B4-BE49-F238E27FC236}">
                <a16:creationId xmlns:a16="http://schemas.microsoft.com/office/drawing/2014/main" id="{D7A91114-BCFB-DF87-FA6D-9BFBBB97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93" y="2722311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2060D8-6FDD-D086-A64F-54D5884422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7688532" y="3485861"/>
            <a:ext cx="650167" cy="7381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CCBD84-9F88-38F3-9C61-653908263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45" y="4423356"/>
            <a:ext cx="5469908" cy="73813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encryption takes place during the file upload process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13286FB-32EB-6845-31FB-03F9255A90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22311"/>
            <a:ext cx="934075" cy="12256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9FB8EA-19F3-483F-9BFD-BF555CBF2E52}"/>
              </a:ext>
            </a:extLst>
          </p:cNvPr>
          <p:cNvCxnSpPr>
            <a:cxnSpLocks/>
          </p:cNvCxnSpPr>
          <p:nvPr/>
        </p:nvCxnSpPr>
        <p:spPr>
          <a:xfrm>
            <a:off x="2415908" y="3267640"/>
            <a:ext cx="377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07A2F6-22D5-F608-A363-2991632F0AE9}"/>
              </a:ext>
            </a:extLst>
          </p:cNvPr>
          <p:cNvSpPr txBox="1">
            <a:spLocks/>
          </p:cNvSpPr>
          <p:nvPr/>
        </p:nvSpPr>
        <p:spPr>
          <a:xfrm>
            <a:off x="1138257" y="4119393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9750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Encryption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Re-view how to enable server-side encryption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5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Static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host static websites with S3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A941737F-1463-F709-1063-241CDF832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9323219" y="1785824"/>
            <a:ext cx="1283071" cy="1306387"/>
          </a:xfrm>
          <a:prstGeom prst="rect">
            <a:avLst/>
          </a:prstGeom>
        </p:spPr>
      </p:pic>
      <p:pic>
        <p:nvPicPr>
          <p:cNvPr id="9" name="Graphic 63">
            <a:extLst>
              <a:ext uri="{FF2B5EF4-FFF2-40B4-BE49-F238E27FC236}">
                <a16:creationId xmlns:a16="http://schemas.microsoft.com/office/drawing/2014/main" id="{95DC383E-80D3-B218-CBB2-C99BC38A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674" y="4497243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510D22-85E3-6AAA-E188-3E5E6673B550}"/>
              </a:ext>
            </a:extLst>
          </p:cNvPr>
          <p:cNvCxnSpPr>
            <a:cxnSpLocks/>
          </p:cNvCxnSpPr>
          <p:nvPr/>
        </p:nvCxnSpPr>
        <p:spPr>
          <a:xfrm flipV="1">
            <a:off x="9964754" y="3092211"/>
            <a:ext cx="0" cy="122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606077" y="872095"/>
            <a:ext cx="11209871" cy="24292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Cloud Computing on AWS: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Ultimate Beginners Course - 2022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200" b="1" cap="all" spc="750" dirty="0">
              <a:solidFill>
                <a:srgbClr val="FFFFFF"/>
              </a:solidFill>
              <a:latin typeface="Gill Sans Nov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spc="7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By Arno Pretorius</a:t>
            </a:r>
          </a:p>
        </p:txBody>
      </p:sp>
      <p:pic>
        <p:nvPicPr>
          <p:cNvPr id="9" name="Graphic 8" descr="Cloud Computing outline">
            <a:extLst>
              <a:ext uri="{FF2B5EF4-FFF2-40B4-BE49-F238E27FC236}">
                <a16:creationId xmlns:a16="http://schemas.microsoft.com/office/drawing/2014/main" id="{5867DFB4-B5B0-2497-EEDF-EE8D58AE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4462" y="3319239"/>
            <a:ext cx="3392327" cy="33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put,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is a piece of computer hardware or software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resources/services to other computing devices, known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clients.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6B7D1B3-4DB9-5C62-0723-76ABDB276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887555" y="3429000"/>
            <a:ext cx="2129595" cy="25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Static websites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host a static website with Amazon S3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CF8731-D32E-2888-3BDC-33CA6049C0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615177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allow our files to have versions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automatically update our files without creating another separate file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rollback changes to an older file version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011642E3-132B-A490-7B83-51B467B369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8" t="18048" r="24859" b="11191"/>
          <a:stretch/>
        </p:blipFill>
        <p:spPr>
          <a:xfrm>
            <a:off x="10128763" y="3487963"/>
            <a:ext cx="1175682" cy="1510897"/>
          </a:xfrm>
          <a:prstGeom prst="rect">
            <a:avLst/>
          </a:prstGeom>
        </p:spPr>
      </p:pic>
      <p:pic>
        <p:nvPicPr>
          <p:cNvPr id="6" name="Graphic 63">
            <a:extLst>
              <a:ext uri="{FF2B5EF4-FFF2-40B4-BE49-F238E27FC236}">
                <a16:creationId xmlns:a16="http://schemas.microsoft.com/office/drawing/2014/main" id="{BD5AC08F-BD00-10AB-1A69-6C0519A2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31" y="5047598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Bucket versioning…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63">
            <a:extLst>
              <a:ext uri="{FF2B5EF4-FFF2-40B4-BE49-F238E27FC236}">
                <a16:creationId xmlns:a16="http://schemas.microsoft.com/office/drawing/2014/main" id="{6390038D-3908-895D-4BDB-A241D537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4278041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3">
            <a:extLst>
              <a:ext uri="{FF2B5EF4-FFF2-40B4-BE49-F238E27FC236}">
                <a16:creationId xmlns:a16="http://schemas.microsoft.com/office/drawing/2014/main" id="{5C44C9CB-446C-32BF-7935-6100E71C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39" y="4450076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63">
            <a:extLst>
              <a:ext uri="{FF2B5EF4-FFF2-40B4-BE49-F238E27FC236}">
                <a16:creationId xmlns:a16="http://schemas.microsoft.com/office/drawing/2014/main" id="{11F22F78-48DB-1D6E-5737-1E8770CE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26" y="4455493"/>
            <a:ext cx="1623926" cy="162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6C421E-E7B7-9E20-F509-75F600AF208B}"/>
              </a:ext>
            </a:extLst>
          </p:cNvPr>
          <p:cNvSpPr txBox="1"/>
          <p:nvPr/>
        </p:nvSpPr>
        <p:spPr>
          <a:xfrm>
            <a:off x="2409355" y="4423693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95E6A-71D5-53F1-FE19-CAD58131387C}"/>
              </a:ext>
            </a:extLst>
          </p:cNvPr>
          <p:cNvSpPr txBox="1"/>
          <p:nvPr/>
        </p:nvSpPr>
        <p:spPr>
          <a:xfrm>
            <a:off x="5438348" y="4557956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A3C1C-1F96-5BD7-7F57-8610B376B45B}"/>
              </a:ext>
            </a:extLst>
          </p:cNvPr>
          <p:cNvSpPr txBox="1"/>
          <p:nvPr/>
        </p:nvSpPr>
        <p:spPr>
          <a:xfrm>
            <a:off x="6398566" y="3958938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64291-BF91-13F6-32F9-2C243CD72AA6}"/>
              </a:ext>
            </a:extLst>
          </p:cNvPr>
          <p:cNvSpPr txBox="1"/>
          <p:nvPr/>
        </p:nvSpPr>
        <p:spPr>
          <a:xfrm>
            <a:off x="8938011" y="4460288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91466-7064-D0E2-E702-C9A9695B0968}"/>
              </a:ext>
            </a:extLst>
          </p:cNvPr>
          <p:cNvSpPr txBox="1"/>
          <p:nvPr/>
        </p:nvSpPr>
        <p:spPr>
          <a:xfrm>
            <a:off x="9610278" y="3974053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E2731-B914-E8FB-053D-E1A71697BDBC}"/>
              </a:ext>
            </a:extLst>
          </p:cNvPr>
          <p:cNvSpPr txBox="1"/>
          <p:nvPr/>
        </p:nvSpPr>
        <p:spPr>
          <a:xfrm>
            <a:off x="10220245" y="3340026"/>
            <a:ext cx="115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V3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74D2A0-7FDB-C4BE-253D-8C4B3100A4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1985701" y="2788378"/>
            <a:ext cx="1407695" cy="1598148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6D8924-1535-F09C-2F1A-9CF1D04ADA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4958168" y="2879447"/>
            <a:ext cx="1407695" cy="159814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834BF8-DE03-1C94-ED1D-FB5224920C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5613675" y="2369946"/>
            <a:ext cx="1407695" cy="159814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784B27-2FE5-EC8E-5908-F0D2B0B770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8187392" y="2833727"/>
            <a:ext cx="1407695" cy="159814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510C68-26B3-749C-B449-BE691D5491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8812550" y="2402298"/>
            <a:ext cx="1407695" cy="1598148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A60F05-0EF8-32AD-DD13-21953A1569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9594698" y="1772400"/>
            <a:ext cx="1407695" cy="1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7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</a:t>
            </a:r>
            <a:r>
              <a:rPr lang="en-US" b="0" cap="none" dirty="0"/>
              <a:t>-</a:t>
            </a:r>
            <a:r>
              <a:rPr lang="en-US" sz="3600" b="0" cap="none" dirty="0"/>
              <a:t> Bucket versioning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bucket versioning on an S3 bucket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64BF1C-CCB2-EB75-3DA3-6EBD6FE954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access logs to a separate S3 bucket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users that have been accessing S3 buckets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Helpful: carrying out audits, and for investigating potential suspicious behaviour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6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65B3CE00-0920-9DDD-ADB9-832DC502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09" y="2420490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81C7F5-BBDE-978F-785A-63D46EB4EC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636623"/>
            <a:ext cx="698435" cy="916483"/>
          </a:xfrm>
          <a:prstGeom prst="rect">
            <a:avLst/>
          </a:prstGeom>
        </p:spPr>
      </p:pic>
      <p:pic>
        <p:nvPicPr>
          <p:cNvPr id="12" name="Graphic 63">
            <a:extLst>
              <a:ext uri="{FF2B5EF4-FFF2-40B4-BE49-F238E27FC236}">
                <a16:creationId xmlns:a16="http://schemas.microsoft.com/office/drawing/2014/main" id="{0E6782F1-BD0D-0A37-16CC-D2B1E1B2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76" y="4823512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3F6F8-D417-59EC-7463-40B9C3AA91B2}"/>
              </a:ext>
            </a:extLst>
          </p:cNvPr>
          <p:cNvSpPr txBox="1"/>
          <p:nvPr/>
        </p:nvSpPr>
        <p:spPr>
          <a:xfrm>
            <a:off x="2014359" y="3326805"/>
            <a:ext cx="261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 to bucket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6461A-AC7E-18C8-2CA5-2E7CB23FD740}"/>
              </a:ext>
            </a:extLst>
          </p:cNvPr>
          <p:cNvSpPr txBox="1"/>
          <p:nvPr/>
        </p:nvSpPr>
        <p:spPr>
          <a:xfrm>
            <a:off x="5792089" y="2722496"/>
            <a:ext cx="15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43257-9049-2A9E-860C-660FF96F8BE8}"/>
              </a:ext>
            </a:extLst>
          </p:cNvPr>
          <p:cNvSpPr txBox="1"/>
          <p:nvPr/>
        </p:nvSpPr>
        <p:spPr>
          <a:xfrm>
            <a:off x="5881483" y="5205154"/>
            <a:ext cx="17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6FFB8-9D26-2EB7-4C4C-810030E2094A}"/>
              </a:ext>
            </a:extLst>
          </p:cNvPr>
          <p:cNvSpPr txBox="1"/>
          <p:nvPr/>
        </p:nvSpPr>
        <p:spPr>
          <a:xfrm>
            <a:off x="5464526" y="3900723"/>
            <a:ext cx="416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all the requests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0416C1-AD49-F394-D1AD-40C83FE7A5C9}"/>
              </a:ext>
            </a:extLst>
          </p:cNvPr>
          <p:cNvCxnSpPr>
            <a:cxnSpLocks/>
          </p:cNvCxnSpPr>
          <p:nvPr/>
        </p:nvCxnSpPr>
        <p:spPr>
          <a:xfrm>
            <a:off x="2014359" y="3091828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DA7B72-6E68-B107-5FD3-35B45D906B75}"/>
              </a:ext>
            </a:extLst>
          </p:cNvPr>
          <p:cNvCxnSpPr>
            <a:cxnSpLocks/>
          </p:cNvCxnSpPr>
          <p:nvPr/>
        </p:nvCxnSpPr>
        <p:spPr>
          <a:xfrm>
            <a:off x="5076214" y="3754868"/>
            <a:ext cx="0" cy="864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607FEC-2EFE-0DDE-868F-10A2FA6EDED9}"/>
              </a:ext>
            </a:extLst>
          </p:cNvPr>
          <p:cNvSpPr txBox="1">
            <a:spLocks/>
          </p:cNvSpPr>
          <p:nvPr/>
        </p:nvSpPr>
        <p:spPr>
          <a:xfrm>
            <a:off x="993560" y="3702080"/>
            <a:ext cx="656500" cy="39728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584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4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Access logging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access logs from an S3 bucket to another S3 bucket (used for receiving these logs)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2F1D39-6367-6FEC-DB7F-48B08B3EE7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52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9496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want to move objects (files) from one bucket to another: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either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Cross-Region Replication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enable 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Same-Region Replication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Versioning must be enabled in the source and destination buckets!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287A85DE-D3F9-81E2-F423-450F47AF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16" y="4842573"/>
            <a:ext cx="1324457" cy="132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4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Replication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our S3 buckets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DCBA72-B664-CFA8-EDF3-D1FA1D02E9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Storage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General Purpose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Infrequent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Zone-Infrequent Access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Retrieval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Archive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 Retrieval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Tiering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2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746941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Traditional IT: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6115340-CEF8-DAFA-CB97-9480A7A04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4" t="17553" r="19076" b="16280"/>
          <a:stretch/>
        </p:blipFill>
        <p:spPr>
          <a:xfrm>
            <a:off x="841139" y="2261696"/>
            <a:ext cx="2346439" cy="252286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EAFF9EE-058A-4DEA-2F4C-60D489EDF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099518" y="4182421"/>
            <a:ext cx="870336" cy="1022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B84336-3F69-516B-A49F-7B053941C20C}"/>
              </a:ext>
            </a:extLst>
          </p:cNvPr>
          <p:cNvSpPr/>
          <p:nvPr/>
        </p:nvSpPr>
        <p:spPr>
          <a:xfrm>
            <a:off x="7670908" y="2345241"/>
            <a:ext cx="3910987" cy="2522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9D1247C-BE88-58A4-32A0-A3B90DF599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7867986" y="2515204"/>
            <a:ext cx="870336" cy="102261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C69CE49-C0EA-D411-B99B-9F84240FB5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107998" y="2515204"/>
            <a:ext cx="870336" cy="102261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2C52A3B-0963-EB25-57EE-4142865C8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0344946" y="2530811"/>
            <a:ext cx="870336" cy="102261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6B1871C-44E0-D343-6191-6ECAD0AB6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7867986" y="3742781"/>
            <a:ext cx="870336" cy="102261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E9179D0-1A5A-41AE-51AA-8A30BD82C1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9106466" y="3754603"/>
            <a:ext cx="870336" cy="1022612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CCDE3AC-0EA5-E9AA-1252-8EB44703C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0344946" y="3754603"/>
            <a:ext cx="870336" cy="1022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E6021-3DAD-DCC5-149C-70E7963CAE1E}"/>
              </a:ext>
            </a:extLst>
          </p:cNvPr>
          <p:cNvSpPr txBox="1"/>
          <p:nvPr/>
        </p:nvSpPr>
        <p:spPr>
          <a:xfrm>
            <a:off x="273729" y="5336726"/>
            <a:ext cx="45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 server in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E1FA2-EA18-5D6E-6827-23E3189641EB}"/>
              </a:ext>
            </a:extLst>
          </p:cNvPr>
          <p:cNvSpPr txBox="1"/>
          <p:nvPr/>
        </p:nvSpPr>
        <p:spPr>
          <a:xfrm>
            <a:off x="7250853" y="5184182"/>
            <a:ext cx="4559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servers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316A8-27A2-4E68-B890-F5D0E77EDC64}"/>
              </a:ext>
            </a:extLst>
          </p:cNvPr>
          <p:cNvCxnSpPr>
            <a:cxnSpLocks/>
          </p:cNvCxnSpPr>
          <p:nvPr/>
        </p:nvCxnSpPr>
        <p:spPr>
          <a:xfrm>
            <a:off x="4833257" y="3553423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Standard - General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data that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accessed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3">
            <a:extLst>
              <a:ext uri="{FF2B5EF4-FFF2-40B4-BE49-F238E27FC236}">
                <a16:creationId xmlns:a16="http://schemas.microsoft.com/office/drawing/2014/main" id="{F67B7072-C461-D07C-37C9-D58254CF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51279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2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 fontScale="90000"/>
          </a:bodyPr>
          <a:lstStyle/>
          <a:p>
            <a:r>
              <a:rPr lang="en-US" b="0" cap="none" dirty="0"/>
              <a:t>S3: Standard - Infrequent Access + One Zone Infrequent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data that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in-frequently accessed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must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quickly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accessed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56">
            <a:extLst>
              <a:ext uri="{FF2B5EF4-FFF2-40B4-BE49-F238E27FC236}">
                <a16:creationId xmlns:a16="http://schemas.microsoft.com/office/drawing/2014/main" id="{F12424E1-54F9-F87C-8873-9AD6A7A5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397" y="5127935"/>
            <a:ext cx="1085322" cy="108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58">
            <a:extLst>
              <a:ext uri="{FF2B5EF4-FFF2-40B4-BE49-F238E27FC236}">
                <a16:creationId xmlns:a16="http://schemas.microsoft.com/office/drawing/2014/main" id="{09BF42FF-D4D8-794B-FCA4-B312D1AD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43" y="5127936"/>
            <a:ext cx="1085321" cy="108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1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Glacier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that is used for backing up and archiving data: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Retrieval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Archive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Glacier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 Retrieval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5">
            <a:extLst>
              <a:ext uri="{FF2B5EF4-FFF2-40B4-BE49-F238E27FC236}">
                <a16:creationId xmlns:a16="http://schemas.microsoft.com/office/drawing/2014/main" id="{082DF050-391C-236F-A6EB-2763A78E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65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6">
            <a:extLst>
              <a:ext uri="{FF2B5EF4-FFF2-40B4-BE49-F238E27FC236}">
                <a16:creationId xmlns:a16="http://schemas.microsoft.com/office/drawing/2014/main" id="{71F3A057-BF75-14AA-C2A6-9AE85950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582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5">
            <a:extLst>
              <a:ext uri="{FF2B5EF4-FFF2-40B4-BE49-F238E27FC236}">
                <a16:creationId xmlns:a16="http://schemas.microsoft.com/office/drawing/2014/main" id="{B5283733-E164-A2D2-A3A2-6957BBFE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10495135" y="5101829"/>
            <a:ext cx="1033852" cy="10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S3: Intelligent-Tiering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objects (files)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different access tiers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access tiers include: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access tier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Infrequent access tier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Archive access tier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4">
            <a:extLst>
              <a:ext uri="{FF2B5EF4-FFF2-40B4-BE49-F238E27FC236}">
                <a16:creationId xmlns:a16="http://schemas.microsoft.com/office/drawing/2014/main" id="{F4265A63-FDA1-68AB-C2E1-CE594A1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5052447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0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S3 - Storage classes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S3 storage classes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50CFB9-2732-F0AB-FD55-106DCDBBB7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Object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an object so that it can’t be modified or deleted for a fixed amount of time or indefinitely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Follows a WORM model - (Write Once and Read Many)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4CBBE92B-7521-FC57-4885-AD3A8B07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402" y="4890142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78AB001-CCDD-BBC8-97DD-9E90633283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29814" r="32725" b="28310"/>
          <a:stretch/>
        </p:blipFill>
        <p:spPr>
          <a:xfrm>
            <a:off x="10778356" y="4784775"/>
            <a:ext cx="681147" cy="84443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0004E3-AB30-208C-2395-19FD2EEC0F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9988284" y="3982339"/>
            <a:ext cx="790072" cy="8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Object lock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S3 object lock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4F5A24-814A-F031-9A22-B941161179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Transfer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transfer acceleration is mainly used to speed up the upload process of files to an S3 bucket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E88D729B-B2E4-3031-A42B-61670BF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4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Transfer acceleration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a simulation of S3 Transfer acceleration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C0BD35E6-9798-492B-35B3-BC47079C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1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Section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S3 (remove what we don’t need)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01D6F02-619F-6583-0960-7215ACD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baseball, player, bowed instrument&#10;&#10;Description automatically generated">
            <a:extLst>
              <a:ext uri="{FF2B5EF4-FFF2-40B4-BE49-F238E27FC236}">
                <a16:creationId xmlns:a16="http://schemas.microsoft.com/office/drawing/2014/main" id="{8F956587-37B4-2521-6080-3AA1ACCF3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21134" r="21404" b="20510"/>
          <a:stretch/>
        </p:blipFill>
        <p:spPr>
          <a:xfrm>
            <a:off x="8740239" y="3720986"/>
            <a:ext cx="1992026" cy="2026671"/>
          </a:xfrm>
          <a:prstGeom prst="rect">
            <a:avLst/>
          </a:prstGeom>
        </p:spPr>
      </p:pic>
      <p:pic>
        <p:nvPicPr>
          <p:cNvPr id="4" name="Graphic 63">
            <a:extLst>
              <a:ext uri="{FF2B5EF4-FFF2-40B4-BE49-F238E27FC236}">
                <a16:creationId xmlns:a16="http://schemas.microsoft.com/office/drawing/2014/main" id="{0A1F7522-F545-7F0F-76E4-B38DCFBF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01" y="4615041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Limitations of traditional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3028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depends on your ability to get more data centers to store your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Contingency plan for natural disasters?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for renting the data center and for server maintenance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need to monitor all the servers in-case of an outage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have air cooling systems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CFA2BD-6CD0-80E5-1B89-18CC1C8E1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22132" r="23399" b="23503"/>
          <a:stretch/>
        </p:blipFill>
        <p:spPr>
          <a:xfrm>
            <a:off x="9802606" y="4343354"/>
            <a:ext cx="1501839" cy="15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S3 - Section cleanup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up our resources in S3 (remove what we don’t need)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9053D039-BFA7-78FA-5FD1-C86A4AE6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47468"/>
            <a:ext cx="634736" cy="63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9E6D69-9D42-3319-EC67-85326534FC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EC2 - Storage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2484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EC2 - Storage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 can be: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(EBS or EFS):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based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(EC2 Instance Store):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based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5">
            <a:extLst>
              <a:ext uri="{FF2B5EF4-FFF2-40B4-BE49-F238E27FC236}">
                <a16:creationId xmlns:a16="http://schemas.microsoft.com/office/drawing/2014/main" id="{4080D698-4C12-9B08-9ACA-F02E5C2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4847055-DDED-B557-B516-7117BABB0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28195" r="22545" b="19750"/>
          <a:stretch/>
        </p:blipFill>
        <p:spPr>
          <a:xfrm>
            <a:off x="9584675" y="3950155"/>
            <a:ext cx="1710838" cy="18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6605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Block Store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(EBS)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5353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EBS, otherwise referred to as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drive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you can attach to your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can be detached from one EC2 instance and attached to another EC2 instance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 specific (cannot be moved to another AZ after it has been defined) -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you create a snapshot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size of an EBS volume is in GB’s and IOPS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7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 a basic level: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attached to more than one EC2 instance at a time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more advanced level: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EBS volumes (using io1 and io2)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to more than one EC2 instance at a time,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Multi-Attach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will examine a few diagram’s illustrating how EBS volumes work with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diagrams highlight what is allowed and not allowed with EBS volumes: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368AB8B-B5D8-D9A1-A9E5-6237F0B2C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391" y="4253789"/>
            <a:ext cx="689440" cy="68944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2140350-9AC7-C398-0A9B-2D98F8D4E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608" y="5266426"/>
            <a:ext cx="596152" cy="59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4AF12-44FE-A8E6-2D94-069F1C1D6315}"/>
              </a:ext>
            </a:extLst>
          </p:cNvPr>
          <p:cNvSpPr txBox="1"/>
          <p:nvPr/>
        </p:nvSpPr>
        <p:spPr>
          <a:xfrm>
            <a:off x="1828769" y="4367661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correct implementation of EBS will be denoted with a tick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684B5-B684-0D41-9CAE-5E809E454C91}"/>
              </a:ext>
            </a:extLst>
          </p:cNvPr>
          <p:cNvSpPr txBox="1"/>
          <p:nvPr/>
        </p:nvSpPr>
        <p:spPr>
          <a:xfrm>
            <a:off x="1828768" y="5379836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in-correct implementation of EBS will be denoted with a cross</a:t>
            </a:r>
          </a:p>
        </p:txBody>
      </p:sp>
    </p:spTree>
    <p:extLst>
      <p:ext uri="{BB962C8B-B14F-4D97-AF65-F5344CB8AC3E}">
        <p14:creationId xmlns:p14="http://schemas.microsoft.com/office/powerpoint/2010/main" val="12278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6674298" y="4714504"/>
            <a:ext cx="115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 flipH="1">
            <a:off x="4239491" y="4714504"/>
            <a:ext cx="131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C0FC7EEB-6ECC-A9C6-7D47-DC95BD3481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9771" y="1041502"/>
            <a:ext cx="1174240" cy="11742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487C4F-A581-A1A8-6EFD-97E809D68F67}"/>
              </a:ext>
            </a:extLst>
          </p:cNvPr>
          <p:cNvSpPr txBox="1"/>
          <p:nvPr/>
        </p:nvSpPr>
        <p:spPr>
          <a:xfrm>
            <a:off x="8482849" y="1273246"/>
            <a:ext cx="349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32" name="Graphic 17">
            <a:extLst>
              <a:ext uri="{FF2B5EF4-FFF2-40B4-BE49-F238E27FC236}">
                <a16:creationId xmlns:a16="http://schemas.microsoft.com/office/drawing/2014/main" id="{32188A35-4898-0035-38A7-3E446A16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93F04CA-3459-37A3-5898-8D9319C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</p:spTree>
    <p:extLst>
      <p:ext uri="{BB962C8B-B14F-4D97-AF65-F5344CB8AC3E}">
        <p14:creationId xmlns:p14="http://schemas.microsoft.com/office/powerpoint/2010/main" val="10915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8" grpId="0"/>
      <p:bldP spid="19" grpId="0" animBg="1"/>
      <p:bldP spid="31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6674298" y="4714504"/>
            <a:ext cx="1151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487C4F-A581-A1A8-6EFD-97E809D68F67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3D17E9BD-D9CE-1945-BE24-46B9361FA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E596074C-6FC5-E08C-B515-27D846A2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234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35" y="4312040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34" y="5191081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42" y="4316984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9914" y="5390869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2881700" y="4198206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 flipH="1">
            <a:off x="4239491" y="4714504"/>
            <a:ext cx="131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FB3971-4D9C-F93C-64F1-A3526ABA0678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1 EBS volume can be attached to one EC2 instance at a time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B0ABB8A-AA67-3696-9397-F0B2E8B8F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F8F1A3BE-AFD4-872A-D0B4-F6862895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93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 we solve this limitation?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brick, building material&#10;&#10;Description automatically generated">
            <a:extLst>
              <a:ext uri="{FF2B5EF4-FFF2-40B4-BE49-F238E27FC236}">
                <a16:creationId xmlns:a16="http://schemas.microsoft.com/office/drawing/2014/main" id="{E1FE85D3-2F1A-810C-CD48-621E78B91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7067" r="14680" b="28773"/>
          <a:stretch/>
        </p:blipFill>
        <p:spPr>
          <a:xfrm>
            <a:off x="887555" y="2073750"/>
            <a:ext cx="4944205" cy="39175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34C516-3076-5E36-B9F1-155096E9D03F}"/>
              </a:ext>
            </a:extLst>
          </p:cNvPr>
          <p:cNvCxnSpPr>
            <a:cxnSpLocks/>
          </p:cNvCxnSpPr>
          <p:nvPr/>
        </p:nvCxnSpPr>
        <p:spPr>
          <a:xfrm>
            <a:off x="6626431" y="3826556"/>
            <a:ext cx="156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37ECDEB7-ACBE-73AA-092B-2705FA90E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8865198" y="2874111"/>
            <a:ext cx="2548702" cy="16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35" y="4550996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934" y="543003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 - </a:t>
            </a:r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Unattached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489778" y="38307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502061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575946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383283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4598454" y="4945461"/>
            <a:ext cx="310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6239469" y="3428999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173062" y="3840276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3234B6D0-E7B2-557E-1FE2-89F46BC7B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062" y="1011202"/>
            <a:ext cx="1174240" cy="11742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20A96-314E-9563-5ACF-8368303C6BFB}"/>
              </a:ext>
            </a:extLst>
          </p:cNvPr>
          <p:cNvSpPr txBox="1"/>
          <p:nvPr/>
        </p:nvSpPr>
        <p:spPr>
          <a:xfrm>
            <a:off x="8347302" y="1458938"/>
            <a:ext cx="358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are locked to an AZ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6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4" grpId="0" animBg="1"/>
      <p:bldP spid="23" grpId="0"/>
      <p:bldP spid="2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9228737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74" y="4334033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7670" y="519961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4856841" y="3744732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13" name="Graphic 60">
            <a:extLst>
              <a:ext uri="{FF2B5EF4-FFF2-40B4-BE49-F238E27FC236}">
                <a16:creationId xmlns:a16="http://schemas.microsoft.com/office/drawing/2014/main" id="{ECE73740-4225-D570-20D6-50591F37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64" y="4377829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BFDE3E9-5B36-6C95-716D-44273F468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236" y="5451714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EB2BA-07D3-AEBC-99EA-E3B4A5F73E6D}"/>
              </a:ext>
            </a:extLst>
          </p:cNvPr>
          <p:cNvSpPr/>
          <p:nvPr/>
        </p:nvSpPr>
        <p:spPr>
          <a:xfrm>
            <a:off x="5625022" y="4259051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6F3763-5D8C-010F-262A-7D25C1E05900}"/>
              </a:ext>
            </a:extLst>
          </p:cNvPr>
          <p:cNvCxnSpPr>
            <a:cxnSpLocks/>
          </p:cNvCxnSpPr>
          <p:nvPr/>
        </p:nvCxnSpPr>
        <p:spPr>
          <a:xfrm>
            <a:off x="3696126" y="4766245"/>
            <a:ext cx="14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17">
            <a:extLst>
              <a:ext uri="{FF2B5EF4-FFF2-40B4-BE49-F238E27FC236}">
                <a16:creationId xmlns:a16="http://schemas.microsoft.com/office/drawing/2014/main" id="{32188A35-4898-0035-38A7-3E446A16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693F04CA-3459-37A3-5898-8D9319C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F493-5277-AB9E-9156-4BF7BB5CE4D6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Multiples EBS volumes can be attached to an instance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94969D5-DD8E-F66A-44D5-6E33579BC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5A8BF2-AE88-F2A0-AD79-878C98FCCBE1}"/>
              </a:ext>
            </a:extLst>
          </p:cNvPr>
          <p:cNvCxnSpPr>
            <a:cxnSpLocks/>
          </p:cNvCxnSpPr>
          <p:nvPr/>
        </p:nvCxnSpPr>
        <p:spPr>
          <a:xfrm flipH="1">
            <a:off x="7020048" y="4762849"/>
            <a:ext cx="155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16">
            <a:extLst>
              <a:ext uri="{FF2B5EF4-FFF2-40B4-BE49-F238E27FC236}">
                <a16:creationId xmlns:a16="http://schemas.microsoft.com/office/drawing/2014/main" id="{400B0D67-B0BB-600F-44E7-FB23D7FCD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882" y="4259051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187C5583-C6D1-D1F4-3DD0-0B5159A9D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778" y="5124635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</a:t>
            </a:r>
          </a:p>
        </p:txBody>
      </p:sp>
    </p:spTree>
    <p:extLst>
      <p:ext uri="{BB962C8B-B14F-4D97-AF65-F5344CB8AC3E}">
        <p14:creationId xmlns:p14="http://schemas.microsoft.com/office/powerpoint/2010/main" val="23187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8" grpId="0"/>
      <p:bldP spid="19" grpId="0" animBg="1"/>
      <p:bldP spid="7" grpId="0"/>
      <p:bldP spid="25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EBS volume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8F7AD8-B6F6-9A71-EAEF-54D651E03F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520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make a backup / “snapshot” of our EBS volume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copy our snapshot across an availability zone or 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2C633F5D-5918-38BB-F349-7A7B82FE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890" y="4189733"/>
            <a:ext cx="1783555" cy="178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Architecture…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we will examine a few diagram’s illustrating how EBS volumes work with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diagrams highlight what is allowed and not allowed with EBS volumes: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368AB8B-B5D8-D9A1-A9E5-6237F0B2C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391" y="4253789"/>
            <a:ext cx="689440" cy="68944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2140350-9AC7-C398-0A9B-2D98F8D4E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608" y="5266426"/>
            <a:ext cx="596152" cy="59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4AF12-44FE-A8E6-2D94-069F1C1D6315}"/>
              </a:ext>
            </a:extLst>
          </p:cNvPr>
          <p:cNvSpPr txBox="1"/>
          <p:nvPr/>
        </p:nvSpPr>
        <p:spPr>
          <a:xfrm>
            <a:off x="1828769" y="4367661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correct implementation of EBS will be denoted with a tick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684B5-B684-0D41-9CAE-5E809E454C91}"/>
              </a:ext>
            </a:extLst>
          </p:cNvPr>
          <p:cNvSpPr txBox="1"/>
          <p:nvPr/>
        </p:nvSpPr>
        <p:spPr>
          <a:xfrm>
            <a:off x="1828768" y="5379836"/>
            <a:ext cx="81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in-correct implementation of EBS will be denoted with a cross</a:t>
            </a:r>
          </a:p>
        </p:txBody>
      </p:sp>
    </p:spTree>
    <p:extLst>
      <p:ext uri="{BB962C8B-B14F-4D97-AF65-F5344CB8AC3E}">
        <p14:creationId xmlns:p14="http://schemas.microsoft.com/office/powerpoint/2010/main" val="20972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35" y="4550996"/>
            <a:ext cx="788931" cy="7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934" y="5430037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(EBS) - </a:t>
            </a:r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Unattached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489778" y="38307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AA5A323-86C6-21B6-8F89-2932F393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218" y="4502061"/>
            <a:ext cx="874097" cy="87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1942FC52-C085-553D-E2ED-94FD2C71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3590" y="5575946"/>
            <a:ext cx="11155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A731F-09AA-0E73-8CAE-F577A09F2D09}"/>
              </a:ext>
            </a:extLst>
          </p:cNvPr>
          <p:cNvSpPr/>
          <p:nvPr/>
        </p:nvSpPr>
        <p:spPr>
          <a:xfrm>
            <a:off x="8035376" y="4383283"/>
            <a:ext cx="1163782" cy="110054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4598454" y="4945461"/>
            <a:ext cx="310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6239469" y="3428999"/>
            <a:ext cx="4614369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173062" y="3840276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3234B6D0-E7B2-557E-1FE2-89F46BC7B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3062" y="1011202"/>
            <a:ext cx="1174240" cy="11742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20A96-314E-9563-5ACF-8368303C6BFB}"/>
              </a:ext>
            </a:extLst>
          </p:cNvPr>
          <p:cNvSpPr txBox="1"/>
          <p:nvPr/>
        </p:nvSpPr>
        <p:spPr>
          <a:xfrm>
            <a:off x="8347302" y="1458938"/>
            <a:ext cx="358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EBS volumes are locked to an AZ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8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0" grpId="0"/>
      <p:bldP spid="11" grpId="0" animBg="1"/>
      <p:bldP spid="14" grpId="0" animBg="1"/>
      <p:bldP spid="23" grpId="0"/>
      <p:bldP spid="27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81631" y="3429000"/>
            <a:ext cx="4036751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9EE6A-A1B6-D3D4-B6B5-5FCCAD1F1BE2}"/>
              </a:ext>
            </a:extLst>
          </p:cNvPr>
          <p:cNvSpPr txBox="1"/>
          <p:nvPr/>
        </p:nvSpPr>
        <p:spPr>
          <a:xfrm>
            <a:off x="5174181" y="2388010"/>
            <a:ext cx="1998881" cy="381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E5F7-400A-E56A-2A7F-746127F07A72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pic>
        <p:nvPicPr>
          <p:cNvPr id="4" name="Graphic 16">
            <a:extLst>
              <a:ext uri="{FF2B5EF4-FFF2-40B4-BE49-F238E27FC236}">
                <a16:creationId xmlns:a16="http://schemas.microsoft.com/office/drawing/2014/main" id="{6EFEEA9F-B782-1391-749C-55576F0E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8" y="5191281"/>
            <a:ext cx="518299" cy="51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87C03A9-1244-B1BE-BD73-8CE5AC1C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581" y="575391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EBS Volume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CD85-9E0F-EB1F-EA37-C6AF1C287021}"/>
              </a:ext>
            </a:extLst>
          </p:cNvPr>
          <p:cNvSpPr txBox="1"/>
          <p:nvPr/>
        </p:nvSpPr>
        <p:spPr>
          <a:xfrm>
            <a:off x="2146892" y="3716498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D70F-1281-1E1C-C418-544EF7E97FDA}"/>
              </a:ext>
            </a:extLst>
          </p:cNvPr>
          <p:cNvCxnSpPr>
            <a:cxnSpLocks/>
          </p:cNvCxnSpPr>
          <p:nvPr/>
        </p:nvCxnSpPr>
        <p:spPr>
          <a:xfrm>
            <a:off x="3749889" y="5483831"/>
            <a:ext cx="2243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F74490-B905-A80A-A725-587702205E24}"/>
              </a:ext>
            </a:extLst>
          </p:cNvPr>
          <p:cNvSpPr/>
          <p:nvPr/>
        </p:nvSpPr>
        <p:spPr>
          <a:xfrm>
            <a:off x="7357107" y="3428999"/>
            <a:ext cx="3496731" cy="259899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DE18B-380A-0158-869F-5C3BBCAEEC4B}"/>
              </a:ext>
            </a:extLst>
          </p:cNvPr>
          <p:cNvSpPr txBox="1"/>
          <p:nvPr/>
        </p:nvSpPr>
        <p:spPr>
          <a:xfrm>
            <a:off x="7835135" y="3716498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pic>
        <p:nvPicPr>
          <p:cNvPr id="30" name="Graphic 17">
            <a:extLst>
              <a:ext uri="{FF2B5EF4-FFF2-40B4-BE49-F238E27FC236}">
                <a16:creationId xmlns:a16="http://schemas.microsoft.com/office/drawing/2014/main" id="{515A4C67-345A-74CB-0A4D-4ABDD072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0">
            <a:extLst>
              <a:ext uri="{FF2B5EF4-FFF2-40B4-BE49-F238E27FC236}">
                <a16:creationId xmlns:a16="http://schemas.microsoft.com/office/drawing/2014/main" id="{A8F65142-E335-33B7-3135-15692E3F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77" y="4214874"/>
            <a:ext cx="454942" cy="4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1C14D-79E6-3CC3-233E-6DDCDC6807E6}"/>
              </a:ext>
            </a:extLst>
          </p:cNvPr>
          <p:cNvSpPr/>
          <p:nvPr/>
        </p:nvSpPr>
        <p:spPr>
          <a:xfrm>
            <a:off x="3143321" y="4148628"/>
            <a:ext cx="581654" cy="57230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1AFB3-04C1-B05C-22BA-D90818E5D40B}"/>
              </a:ext>
            </a:extLst>
          </p:cNvPr>
          <p:cNvCxnSpPr>
            <a:cxnSpLocks/>
          </p:cNvCxnSpPr>
          <p:nvPr/>
        </p:nvCxnSpPr>
        <p:spPr>
          <a:xfrm flipV="1">
            <a:off x="3434148" y="4781793"/>
            <a:ext cx="0" cy="32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6">
            <a:extLst>
              <a:ext uri="{FF2B5EF4-FFF2-40B4-BE49-F238E27FC236}">
                <a16:creationId xmlns:a16="http://schemas.microsoft.com/office/drawing/2014/main" id="{A3F3478C-1935-456D-E8FD-23E1E43B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18" y="5233562"/>
            <a:ext cx="684767" cy="6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E1B00633-3547-1E74-D0DA-7B38D2E93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725" y="513532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Restore</a:t>
            </a:r>
          </a:p>
        </p:txBody>
      </p:sp>
      <p:pic>
        <p:nvPicPr>
          <p:cNvPr id="33" name="Graphic 16">
            <a:extLst>
              <a:ext uri="{FF2B5EF4-FFF2-40B4-BE49-F238E27FC236}">
                <a16:creationId xmlns:a16="http://schemas.microsoft.com/office/drawing/2014/main" id="{C1BCC16F-B36D-F6D2-B2C1-87915628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36" y="5191281"/>
            <a:ext cx="518299" cy="51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069A338F-C81A-7262-4B1D-1A3C15FFD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19" y="575391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EBS Volume</a:t>
            </a:r>
          </a:p>
        </p:txBody>
      </p:sp>
      <p:pic>
        <p:nvPicPr>
          <p:cNvPr id="35" name="Graphic 60">
            <a:extLst>
              <a:ext uri="{FF2B5EF4-FFF2-40B4-BE49-F238E27FC236}">
                <a16:creationId xmlns:a16="http://schemas.microsoft.com/office/drawing/2014/main" id="{AF2E1944-C95D-C8C4-2895-E80A1F60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15" y="4214874"/>
            <a:ext cx="454942" cy="4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369C5F-BA9A-BAD5-C7CD-F768E11898D1}"/>
              </a:ext>
            </a:extLst>
          </p:cNvPr>
          <p:cNvSpPr/>
          <p:nvPr/>
        </p:nvSpPr>
        <p:spPr>
          <a:xfrm>
            <a:off x="8785459" y="4148628"/>
            <a:ext cx="581654" cy="57230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044CC1-71DB-F46A-4659-73ADC68722E8}"/>
              </a:ext>
            </a:extLst>
          </p:cNvPr>
          <p:cNvCxnSpPr>
            <a:cxnSpLocks/>
          </p:cNvCxnSpPr>
          <p:nvPr/>
        </p:nvCxnSpPr>
        <p:spPr>
          <a:xfrm flipV="1">
            <a:off x="9076286" y="4781793"/>
            <a:ext cx="0" cy="32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D3ED57-F8E7-FAF4-5AD3-E189B8CB1421}"/>
              </a:ext>
            </a:extLst>
          </p:cNvPr>
          <p:cNvCxnSpPr>
            <a:cxnSpLocks/>
          </p:cNvCxnSpPr>
          <p:nvPr/>
        </p:nvCxnSpPr>
        <p:spPr>
          <a:xfrm>
            <a:off x="6713566" y="5483831"/>
            <a:ext cx="1919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9">
            <a:extLst>
              <a:ext uri="{FF2B5EF4-FFF2-40B4-BE49-F238E27FC236}">
                <a16:creationId xmlns:a16="http://schemas.microsoft.com/office/drawing/2014/main" id="{1C1F1531-91AC-3A55-2609-A85DD36B7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650" y="5925251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 bucket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842C0A8F-859C-A830-2C6C-4B5099D5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627" y="5141553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Snapshot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2DD947-0510-F3C5-D05F-BFF2E872B48D}"/>
              </a:ext>
            </a:extLst>
          </p:cNvPr>
          <p:cNvSpPr txBox="1"/>
          <p:nvPr/>
        </p:nvSpPr>
        <p:spPr>
          <a:xfrm>
            <a:off x="8180218" y="1474865"/>
            <a:ext cx="37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an EBS volume across an AZ by creating a snapshot</a:t>
            </a:r>
          </a:p>
        </p:txBody>
      </p:sp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9F7CDC27-89A3-8F4E-2E44-4362120639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0976" y="1276428"/>
            <a:ext cx="914400" cy="914400"/>
          </a:xfrm>
          <a:prstGeom prst="rect">
            <a:avLst/>
          </a:prstGeom>
        </p:spPr>
      </p:pic>
      <p:sp>
        <p:nvSpPr>
          <p:cNvPr id="44" name="TextBox 9">
            <a:extLst>
              <a:ext uri="{FF2B5EF4-FFF2-40B4-BE49-F238E27FC236}">
                <a16:creationId xmlns:a16="http://schemas.microsoft.com/office/drawing/2014/main" id="{DD62C129-CD8A-8DE1-9EC7-8BBE2FFD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482" y="4340374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FF8A9FBD-441B-7B7C-E6DD-EE65808DB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215" y="433806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</p:spTree>
    <p:extLst>
      <p:ext uri="{BB962C8B-B14F-4D97-AF65-F5344CB8AC3E}">
        <p14:creationId xmlns:p14="http://schemas.microsoft.com/office/powerpoint/2010/main" val="2981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3" grpId="0"/>
      <p:bldP spid="5" grpId="0"/>
      <p:bldP spid="6" grpId="0"/>
      <p:bldP spid="14" grpId="0" animBg="1"/>
      <p:bldP spid="23" grpId="0"/>
      <p:bldP spid="9" grpId="0" animBg="1"/>
      <p:bldP spid="25" grpId="0"/>
      <p:bldP spid="34" grpId="0"/>
      <p:bldP spid="36" grpId="0" animBg="1"/>
      <p:bldP spid="40" grpId="0"/>
      <p:bldP spid="41" grpId="0"/>
      <p:bldP spid="42" grpId="0"/>
      <p:bldP spid="44" grpId="0"/>
      <p:bldP spid="45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EBS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EBS snapshot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33F76-F81B-9C27-DA7A-6628CCFB8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431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File System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(EFS)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5014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EFS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EFS is a serverless service that stands for “Elastic File System”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scalable file storage system that provides storage for EC2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“Elastic File System” can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attached to hundreds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EC2 instances at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BBAC8EC3-178C-3186-2A2A-E9549373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6ED63BAA-8D5F-4265-4DFD-4764CA22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9">
            <a:extLst>
              <a:ext uri="{FF2B5EF4-FFF2-40B4-BE49-F238E27FC236}">
                <a16:creationId xmlns:a16="http://schemas.microsoft.com/office/drawing/2014/main" id="{CE93C50E-97C5-C0EB-9857-E454EDEE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3"/>
            <a:ext cx="678699" cy="75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745AB6-E1D8-7B51-92F2-9831D1CABE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32606" r="12427" b="21126"/>
          <a:stretch/>
        </p:blipFill>
        <p:spPr>
          <a:xfrm>
            <a:off x="8106920" y="4215199"/>
            <a:ext cx="3329017" cy="1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59588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Traditional IT: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A817C-7B36-06B7-2783-BF5B03DBFD96}"/>
              </a:ext>
            </a:extLst>
          </p:cNvPr>
          <p:cNvSpPr/>
          <p:nvPr/>
        </p:nvSpPr>
        <p:spPr>
          <a:xfrm>
            <a:off x="1038489" y="2388786"/>
            <a:ext cx="3747268" cy="2522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A23DE7E-D2B8-1A2B-9857-07205EC4E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235566" y="2558749"/>
            <a:ext cx="870336" cy="102261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B81F15B-1281-360D-A6A1-CDE54EF19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475578" y="2558749"/>
            <a:ext cx="870336" cy="10226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197A2EA-B261-589E-2114-7B6EE3D8D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712526" y="2574356"/>
            <a:ext cx="870336" cy="102261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5A6C451-0C31-178E-EC9E-BE9BC095DF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1235566" y="3786326"/>
            <a:ext cx="870336" cy="102261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2F0A7F0-A25C-4DAA-8FB3-3A5BBC847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474046" y="3798148"/>
            <a:ext cx="870336" cy="102261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377876C-19A3-605A-64B6-464C7E246F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712526" y="3798148"/>
            <a:ext cx="870336" cy="1022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D32EFC-752F-4EDB-1CBA-D2652A741757}"/>
              </a:ext>
            </a:extLst>
          </p:cNvPr>
          <p:cNvSpPr txBox="1"/>
          <p:nvPr/>
        </p:nvSpPr>
        <p:spPr>
          <a:xfrm>
            <a:off x="-116181" y="5200456"/>
            <a:ext cx="70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servers in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338968531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about ec2 instance store?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365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Instance store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55916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EC2 - Instance store is a type of hardware disk, that is used when you want short-term high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633DA689-7C04-1F24-32E6-49AEEB32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228604"/>
            <a:ext cx="666339" cy="66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 picture containing kitchen appliance&#10;&#10;Description automatically generated">
            <a:extLst>
              <a:ext uri="{FF2B5EF4-FFF2-40B4-BE49-F238E27FC236}">
                <a16:creationId xmlns:a16="http://schemas.microsoft.com/office/drawing/2014/main" id="{19C8C664-E3B0-C294-9115-4B51966057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7" t="28366" r="32128" b="28241"/>
          <a:stretch/>
        </p:blipFill>
        <p:spPr>
          <a:xfrm>
            <a:off x="10286068" y="702123"/>
            <a:ext cx="83995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EC2 Instance store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 EC2 Instance 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3AA277BE-C4B7-BAEB-4A37-8BAC90B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192084"/>
            <a:ext cx="678699" cy="7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33F76-F81B-9C27-DA7A-6628CCFB8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1A7A60-DB73-328D-41A9-2859A1DB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35DC4-7088-ED1D-512A-287C2ECE546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9F375B42-6F2A-1CFC-3C2F-8A0553A6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454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An introduction to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117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So, what is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an organized collection of data that is accessed and stored electronically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that is stored in a database is structured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39ABCEE-CA75-6D67-9B85-C0B64E069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2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a database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03EB30B-E5C6-984D-48CD-87DA63E5B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t="16619" r="23727" b="17512"/>
          <a:stretch/>
        </p:blipFill>
        <p:spPr>
          <a:xfrm>
            <a:off x="887555" y="2437164"/>
            <a:ext cx="1999348" cy="2499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FD1597-0ABC-640B-EA9D-152194CF8588}"/>
              </a:ext>
            </a:extLst>
          </p:cNvPr>
          <p:cNvSpPr txBox="1"/>
          <p:nvPr/>
        </p:nvSpPr>
        <p:spPr>
          <a:xfrm>
            <a:off x="4293712" y="3801691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request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1C692DF2-8E46-8571-52EC-7CA588A30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2546" y="2388764"/>
            <a:ext cx="2689952" cy="2689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A4B6A8-1000-D2FF-4828-1B8AC4414D9D}"/>
              </a:ext>
            </a:extLst>
          </p:cNvPr>
          <p:cNvSpPr txBox="1"/>
          <p:nvPr/>
        </p:nvSpPr>
        <p:spPr>
          <a:xfrm>
            <a:off x="1045041" y="4975797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588B5-E84F-BEA0-9836-10725D92673F}"/>
              </a:ext>
            </a:extLst>
          </p:cNvPr>
          <p:cNvSpPr txBox="1"/>
          <p:nvPr/>
        </p:nvSpPr>
        <p:spPr>
          <a:xfrm>
            <a:off x="7324029" y="4983319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10327E-A951-41A0-3096-24EC6B707D39}"/>
              </a:ext>
            </a:extLst>
          </p:cNvPr>
          <p:cNvCxnSpPr>
            <a:cxnSpLocks/>
          </p:cNvCxnSpPr>
          <p:nvPr/>
        </p:nvCxnSpPr>
        <p:spPr>
          <a:xfrm>
            <a:off x="4293712" y="3600094"/>
            <a:ext cx="1672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types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databases, namely: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2D26DD0B-0B5C-7198-8E33-6319DA823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relational database stores data in rows and columns like a spreadsheet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SQL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graphicFrame>
        <p:nvGraphicFramePr>
          <p:cNvPr id="5" name="Table 25">
            <a:extLst>
              <a:ext uri="{FF2B5EF4-FFF2-40B4-BE49-F238E27FC236}">
                <a16:creationId xmlns:a16="http://schemas.microsoft.com/office/drawing/2014/main" id="{68836199-D954-6F5E-E251-90C4908A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785102"/>
              </p:ext>
            </p:extLst>
          </p:nvPr>
        </p:nvGraphicFramePr>
        <p:xfrm>
          <a:off x="4932170" y="3429000"/>
          <a:ext cx="2140659" cy="274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659">
                  <a:extLst>
                    <a:ext uri="{9D8B030D-6E8A-4147-A177-3AD203B41FA5}">
                      <a16:colId xmlns:a16="http://schemas.microsoft.com/office/drawing/2014/main" val="1908771369"/>
                    </a:ext>
                  </a:extLst>
                </a:gridCol>
              </a:tblGrid>
              <a:tr h="548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65314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82479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task_name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03717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task_description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44512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employee_name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597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94F9BC-4B1F-73A3-047A-F31E7CB1D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59089"/>
              </p:ext>
            </p:extLst>
          </p:nvPr>
        </p:nvGraphicFramePr>
        <p:xfrm>
          <a:off x="7912151" y="3429000"/>
          <a:ext cx="2140659" cy="27401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40659">
                  <a:extLst>
                    <a:ext uri="{9D8B030D-6E8A-4147-A177-3AD203B41FA5}">
                      <a16:colId xmlns:a16="http://schemas.microsoft.com/office/drawing/2014/main" val="1908771369"/>
                    </a:ext>
                  </a:extLst>
                </a:gridCol>
              </a:tblGrid>
              <a:tr h="548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765314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82479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03717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44512"/>
                  </a:ext>
                </a:extLst>
              </a:tr>
              <a:tr h="548025">
                <a:tc>
                  <a:txBody>
                    <a:bodyPr/>
                    <a:lstStyle/>
                    <a:p>
                      <a:r>
                        <a:rPr lang="en-US" dirty="0" err="1"/>
                        <a:t>student_age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59776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9E88D23-69A6-10FF-A97A-29D1EBDE8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3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Non-relational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non-relational database uses a storage model to store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use SQL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We can store data in a JSON format: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F3E79D4-3823-99FE-0016-F16A4DA79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22642" r="29024" b="22064"/>
          <a:stretch/>
        </p:blipFill>
        <p:spPr>
          <a:xfrm>
            <a:off x="11056986" y="350486"/>
            <a:ext cx="754509" cy="100182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1396D1C-4D1C-1C53-9615-25C5AB33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61" y="3429000"/>
            <a:ext cx="4079305" cy="1936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64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59588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Cloud-based: Infrastructure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AAC18-BCBB-83F9-28B0-5DFB49F71202}"/>
              </a:ext>
            </a:extLst>
          </p:cNvPr>
          <p:cNvSpPr txBox="1"/>
          <p:nvPr/>
        </p:nvSpPr>
        <p:spPr>
          <a:xfrm>
            <a:off x="887555" y="5104407"/>
            <a:ext cx="4559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multiple virtual servers in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DD11979D-FDD7-8D7F-5A61-5CFF469E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103609" y="2449054"/>
            <a:ext cx="3880765" cy="250083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CBC1859-2524-BDB8-F1B1-02A82A431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2096301" y="3529197"/>
            <a:ext cx="870336" cy="102261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C62B1AF-232F-9B5D-7CE1-C0748EBDA6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1056" r="20046" b="20537"/>
          <a:stretch/>
        </p:blipFill>
        <p:spPr>
          <a:xfrm>
            <a:off x="3117197" y="3529197"/>
            <a:ext cx="870336" cy="10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564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Relational Database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(RDS)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36375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RDS is a managed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service you will be able to create relational databases in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databases include, but are not limited to: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PostgreSQL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MySQL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Oracle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C8A9258-9274-8B72-881E-6251D48EA7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2052" r="20406" b="14276"/>
          <a:stretch/>
        </p:blipFill>
        <p:spPr>
          <a:xfrm>
            <a:off x="9845462" y="3863140"/>
            <a:ext cx="1302608" cy="1385752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A71B21-69BF-F221-2C9B-01E93CE00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32855" r="12676" b="25249"/>
          <a:stretch/>
        </p:blipFill>
        <p:spPr>
          <a:xfrm>
            <a:off x="7302319" y="4115274"/>
            <a:ext cx="1574078" cy="881485"/>
          </a:xfrm>
          <a:prstGeom prst="rect">
            <a:avLst/>
          </a:prstGeom>
        </p:spPr>
      </p:pic>
      <p:pic>
        <p:nvPicPr>
          <p:cNvPr id="7" name="Picture 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5B993861-059D-C4F2-D4F2-FB5E659453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136" r="19161" b="19264"/>
          <a:stretch/>
        </p:blipFill>
        <p:spPr>
          <a:xfrm>
            <a:off x="8876397" y="5151854"/>
            <a:ext cx="955905" cy="9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9408351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9004097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44756" y="3911454"/>
            <a:ext cx="8397945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E26D4B-8834-06D0-5C2F-432B6A5CB7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35368" r="11928" b="50000"/>
          <a:stretch/>
        </p:blipFill>
        <p:spPr>
          <a:xfrm>
            <a:off x="738767" y="1322340"/>
            <a:ext cx="4106937" cy="696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EF31D-2972-404F-88F7-A1A708AE079E}"/>
              </a:ext>
            </a:extLst>
          </p:cNvPr>
          <p:cNvSpPr txBox="1"/>
          <p:nvPr/>
        </p:nvSpPr>
        <p:spPr>
          <a:xfrm>
            <a:off x="794777" y="597448"/>
            <a:ext cx="38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RDS - Practical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1ED97-A80E-C405-1C74-8E3CA741868D}"/>
              </a:ext>
            </a:extLst>
          </p:cNvPr>
          <p:cNvSpPr/>
          <p:nvPr/>
        </p:nvSpPr>
        <p:spPr>
          <a:xfrm>
            <a:off x="1621274" y="4319919"/>
            <a:ext cx="3882431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8305AE0-31D8-3D56-352E-447E4D6685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1273" y="4319541"/>
            <a:ext cx="331031" cy="331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E509208-8A5E-CEF9-99BF-4FAC8E2DF510}"/>
              </a:ext>
            </a:extLst>
          </p:cNvPr>
          <p:cNvSpPr/>
          <p:nvPr/>
        </p:nvSpPr>
        <p:spPr>
          <a:xfrm>
            <a:off x="5794615" y="4319918"/>
            <a:ext cx="3882431" cy="14366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272287E-1162-C4F0-2293-83E7C024A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4614" y="4324954"/>
            <a:ext cx="326270" cy="350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223CDE-25B7-4246-20A6-B776643A70BE}"/>
              </a:ext>
            </a:extLst>
          </p:cNvPr>
          <p:cNvSpPr/>
          <p:nvPr/>
        </p:nvSpPr>
        <p:spPr>
          <a:xfrm>
            <a:off x="3639807" y="4565154"/>
            <a:ext cx="769971" cy="7467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9092E3-F6B6-8CCB-F78B-0F259160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16" y="4650572"/>
            <a:ext cx="575951" cy="57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A1C8318F-C097-4851-A11A-4ABE7E2C3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007" y="5385416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 Instance</a:t>
            </a:r>
          </a:p>
        </p:txBody>
      </p:sp>
    </p:spTree>
    <p:extLst>
      <p:ext uri="{BB962C8B-B14F-4D97-AF65-F5344CB8AC3E}">
        <p14:creationId xmlns:p14="http://schemas.microsoft.com/office/powerpoint/2010/main" val="36685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2" grpId="0" animBg="1"/>
      <p:bldP spid="19" grpId="0" animBg="1"/>
      <p:bldP spid="21" grpId="0" animBg="1"/>
      <p:bldP spid="4" grpId="0" animBg="1"/>
      <p:bldP spid="8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RDS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RDS DB instance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3F0CD-133B-7275-AF3E-0086E847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28BA03-B077-69E6-B77F-A75ECEAF5E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5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RDS -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Deployment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1388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1) - Add a Read Replica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FA666FC5-376F-E9F0-269F-0AC56E28A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5838650" y="2293499"/>
            <a:ext cx="4405572" cy="3176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4F302-7886-A4B9-8208-EB5206A998E9}"/>
              </a:ext>
            </a:extLst>
          </p:cNvPr>
          <p:cNvSpPr txBox="1"/>
          <p:nvPr/>
        </p:nvSpPr>
        <p:spPr>
          <a:xfrm>
            <a:off x="7055236" y="546612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9" name="Graphic 37">
            <a:extLst>
              <a:ext uri="{FF2B5EF4-FFF2-40B4-BE49-F238E27FC236}">
                <a16:creationId xmlns:a16="http://schemas.microsoft.com/office/drawing/2014/main" id="{95A01603-AF46-22A7-7691-F11B37B6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3421037"/>
            <a:ext cx="889782" cy="88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E87333-B2AA-B755-244D-9EEE3F1F5C4A}"/>
              </a:ext>
            </a:extLst>
          </p:cNvPr>
          <p:cNvSpPr/>
          <p:nvPr/>
        </p:nvSpPr>
        <p:spPr>
          <a:xfrm>
            <a:off x="3159913" y="3865929"/>
            <a:ext cx="2530926" cy="16646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42F11-662E-BADF-3115-9452BEFDC653}"/>
              </a:ext>
            </a:extLst>
          </p:cNvPr>
          <p:cNvSpPr txBox="1"/>
          <p:nvPr/>
        </p:nvSpPr>
        <p:spPr>
          <a:xfrm>
            <a:off x="2666447" y="4034900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pic>
        <p:nvPicPr>
          <p:cNvPr id="12" name="Graphic 37">
            <a:extLst>
              <a:ext uri="{FF2B5EF4-FFF2-40B4-BE49-F238E27FC236}">
                <a16:creationId xmlns:a16="http://schemas.microsoft.com/office/drawing/2014/main" id="{73A93D3B-C1A7-475D-F57C-9C2513B1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4594396"/>
            <a:ext cx="889782" cy="889782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13" name="Graphic 37">
            <a:extLst>
              <a:ext uri="{FF2B5EF4-FFF2-40B4-BE49-F238E27FC236}">
                <a16:creationId xmlns:a16="http://schemas.microsoft.com/office/drawing/2014/main" id="{2CE65009-406E-010D-5330-69B566D4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89" y="2313910"/>
            <a:ext cx="889782" cy="889782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32F3F-029C-C68F-85E9-2566D519FDBD}"/>
              </a:ext>
            </a:extLst>
          </p:cNvPr>
          <p:cNvSpPr/>
          <p:nvPr/>
        </p:nvSpPr>
        <p:spPr>
          <a:xfrm>
            <a:off x="3141749" y="4908461"/>
            <a:ext cx="2549089" cy="18723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F606360-EA58-59D7-673C-AF3995163D40}"/>
              </a:ext>
            </a:extLst>
          </p:cNvPr>
          <p:cNvSpPr/>
          <p:nvPr/>
        </p:nvSpPr>
        <p:spPr>
          <a:xfrm>
            <a:off x="3159913" y="2558805"/>
            <a:ext cx="2512763" cy="18321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4B13D-556B-B317-22E9-921C994FFBCE}"/>
              </a:ext>
            </a:extLst>
          </p:cNvPr>
          <p:cNvSpPr txBox="1"/>
          <p:nvPr/>
        </p:nvSpPr>
        <p:spPr>
          <a:xfrm>
            <a:off x="2719409" y="2111383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EF97A-0DA3-8F3B-2F97-C320747AB709}"/>
              </a:ext>
            </a:extLst>
          </p:cNvPr>
          <p:cNvSpPr txBox="1"/>
          <p:nvPr/>
        </p:nvSpPr>
        <p:spPr>
          <a:xfrm>
            <a:off x="2666446" y="512776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F881-4ACA-A3D1-82CA-32E7B6B5F7E2}"/>
              </a:ext>
            </a:extLst>
          </p:cNvPr>
          <p:cNvSpPr txBox="1"/>
          <p:nvPr/>
        </p:nvSpPr>
        <p:spPr>
          <a:xfrm>
            <a:off x="887555" y="3585457"/>
            <a:ext cx="8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1838F-1714-3ECB-6634-A976F8B9298D}"/>
              </a:ext>
            </a:extLst>
          </p:cNvPr>
          <p:cNvSpPr txBox="1"/>
          <p:nvPr/>
        </p:nvSpPr>
        <p:spPr>
          <a:xfrm>
            <a:off x="887555" y="4623787"/>
            <a:ext cx="103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replica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EDE4A-8F4B-008D-08A6-C13213699F41}"/>
              </a:ext>
            </a:extLst>
          </p:cNvPr>
          <p:cNvSpPr txBox="1"/>
          <p:nvPr/>
        </p:nvSpPr>
        <p:spPr>
          <a:xfrm>
            <a:off x="908398" y="2343302"/>
            <a:ext cx="103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replica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35B52E-B902-5DA9-2D1A-E66DDD63C59D}"/>
              </a:ext>
            </a:extLst>
          </p:cNvPr>
          <p:cNvSpPr/>
          <p:nvPr/>
        </p:nvSpPr>
        <p:spPr>
          <a:xfrm rot="10800000">
            <a:off x="3132404" y="3636577"/>
            <a:ext cx="2512762" cy="19237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69D27-C447-7388-04C5-DB3D724E6B3D}"/>
              </a:ext>
            </a:extLst>
          </p:cNvPr>
          <p:cNvSpPr txBox="1"/>
          <p:nvPr/>
        </p:nvSpPr>
        <p:spPr>
          <a:xfrm>
            <a:off x="2701246" y="311934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38933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1) - Add a Read Replica…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adding more read replicas this will help to scale the read workload of our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up to 5 read replicas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is written is only written to our main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0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2) - Create a Multi-AZ…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9A0F59C2-3AEA-CE0B-6DD0-03FF37F3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38810"/>
            <a:ext cx="634736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9B57B42D-D7EB-1AD7-B602-006192FDA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6033171" y="2428286"/>
            <a:ext cx="4405572" cy="3176626"/>
          </a:xfrm>
          <a:prstGeom prst="rect">
            <a:avLst/>
          </a:prstGeom>
        </p:spPr>
      </p:pic>
      <p:pic>
        <p:nvPicPr>
          <p:cNvPr id="5" name="Graphic 37">
            <a:extLst>
              <a:ext uri="{FF2B5EF4-FFF2-40B4-BE49-F238E27FC236}">
                <a16:creationId xmlns:a16="http://schemas.microsoft.com/office/drawing/2014/main" id="{850DAF09-A0C4-02DE-8BA6-321C5DBC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10" y="4561233"/>
            <a:ext cx="889782" cy="88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2DE9A9-8289-D3DA-A164-843600CEBFCA}"/>
              </a:ext>
            </a:extLst>
          </p:cNvPr>
          <p:cNvSpPr/>
          <p:nvPr/>
        </p:nvSpPr>
        <p:spPr>
          <a:xfrm>
            <a:off x="3354434" y="5006124"/>
            <a:ext cx="2512763" cy="16854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9320F9-D00F-5DB5-737C-6AD16B5B9D6C}"/>
              </a:ext>
            </a:extLst>
          </p:cNvPr>
          <p:cNvSpPr txBox="1"/>
          <p:nvPr/>
        </p:nvSpPr>
        <p:spPr>
          <a:xfrm>
            <a:off x="2860968" y="5175096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8AD6B-DD2D-D740-0404-5FC0D454BC66}"/>
              </a:ext>
            </a:extLst>
          </p:cNvPr>
          <p:cNvSpPr txBox="1"/>
          <p:nvPr/>
        </p:nvSpPr>
        <p:spPr>
          <a:xfrm>
            <a:off x="1282102" y="4738316"/>
            <a:ext cx="8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C803435-4D26-0565-9D1E-54902991DD68}"/>
              </a:ext>
            </a:extLst>
          </p:cNvPr>
          <p:cNvSpPr/>
          <p:nvPr/>
        </p:nvSpPr>
        <p:spPr>
          <a:xfrm rot="10800000">
            <a:off x="3326927" y="4800600"/>
            <a:ext cx="2512762" cy="16854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A20E3C-08C4-E6CA-AFA8-B406F770E52F}"/>
              </a:ext>
            </a:extLst>
          </p:cNvPr>
          <p:cNvSpPr txBox="1"/>
          <p:nvPr/>
        </p:nvSpPr>
        <p:spPr>
          <a:xfrm>
            <a:off x="1226680" y="3836018"/>
            <a:ext cx="169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Replicate</a:t>
            </a:r>
          </a:p>
        </p:txBody>
      </p:sp>
      <p:pic>
        <p:nvPicPr>
          <p:cNvPr id="27" name="Graphic 37">
            <a:extLst>
              <a:ext uri="{FF2B5EF4-FFF2-40B4-BE49-F238E27FC236}">
                <a16:creationId xmlns:a16="http://schemas.microsoft.com/office/drawing/2014/main" id="{6700A350-0C86-6FE7-3689-6707C062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10" y="2496706"/>
            <a:ext cx="889782" cy="889782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5BDCFAA-D32F-49BF-80DF-FD7CC13CA024}"/>
              </a:ext>
            </a:extLst>
          </p:cNvPr>
          <p:cNvSpPr/>
          <p:nvPr/>
        </p:nvSpPr>
        <p:spPr>
          <a:xfrm>
            <a:off x="3354434" y="2741600"/>
            <a:ext cx="2512763" cy="1685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DE9AD5-1478-BABA-51A9-CCC73B34DC67}"/>
              </a:ext>
            </a:extLst>
          </p:cNvPr>
          <p:cNvSpPr txBox="1"/>
          <p:nvPr/>
        </p:nvSpPr>
        <p:spPr>
          <a:xfrm>
            <a:off x="887555" y="2526098"/>
            <a:ext cx="125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Failover DB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57F223C-66B7-C392-70B5-5CE3D42A14F6}"/>
              </a:ext>
            </a:extLst>
          </p:cNvPr>
          <p:cNvSpPr/>
          <p:nvPr/>
        </p:nvSpPr>
        <p:spPr>
          <a:xfrm rot="16200000">
            <a:off x="2213504" y="3891096"/>
            <a:ext cx="943112" cy="255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DAC90A-D523-1FAC-8D61-E2443F8094FB}"/>
              </a:ext>
            </a:extLst>
          </p:cNvPr>
          <p:cNvSpPr txBox="1"/>
          <p:nvPr/>
        </p:nvSpPr>
        <p:spPr>
          <a:xfrm>
            <a:off x="2812782" y="4219985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B972E-0626-D222-59D9-656EB8441546}"/>
              </a:ext>
            </a:extLst>
          </p:cNvPr>
          <p:cNvSpPr txBox="1"/>
          <p:nvPr/>
        </p:nvSpPr>
        <p:spPr>
          <a:xfrm>
            <a:off x="7266856" y="5569799"/>
            <a:ext cx="169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274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/>
      <p:bldP spid="3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DynamoDB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C5A061B-A9E8-DE93-3CF8-E81917B2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09918"/>
            <a:ext cx="3181530" cy="320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9592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a managed, serverless, key-value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fast and consistent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millions of requests per second at a low-latency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scalable and can scale to huge workloads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5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An introduction to cloud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99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D4AB94-C0DF-86E6-D3D7-FF78FF4B30F6}"/>
              </a:ext>
            </a:extLst>
          </p:cNvPr>
          <p:cNvSpPr/>
          <p:nvPr/>
        </p:nvSpPr>
        <p:spPr>
          <a:xfrm>
            <a:off x="4393870" y="3429000"/>
            <a:ext cx="5854535" cy="2734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9B5B7-5902-E799-1128-EDC208B4952B}"/>
              </a:ext>
            </a:extLst>
          </p:cNvPr>
          <p:cNvSpPr/>
          <p:nvPr/>
        </p:nvSpPr>
        <p:spPr>
          <a:xfrm>
            <a:off x="4385456" y="4145637"/>
            <a:ext cx="5854535" cy="19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Composition…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is composed of: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503197-2114-5880-0A6E-B3879706B6E8}"/>
              </a:ext>
            </a:extLst>
          </p:cNvPr>
          <p:cNvSpPr/>
          <p:nvPr/>
        </p:nvSpPr>
        <p:spPr>
          <a:xfrm>
            <a:off x="4575958" y="3596106"/>
            <a:ext cx="1622961" cy="4364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studentID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3510C6-D241-618E-5441-EA7CA025B020}"/>
              </a:ext>
            </a:extLst>
          </p:cNvPr>
          <p:cNvSpPr/>
          <p:nvPr/>
        </p:nvSpPr>
        <p:spPr>
          <a:xfrm>
            <a:off x="6492338" y="3596106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975130-FAD5-3B9B-AF14-151D1C1346F8}"/>
              </a:ext>
            </a:extLst>
          </p:cNvPr>
          <p:cNvSpPr/>
          <p:nvPr/>
        </p:nvSpPr>
        <p:spPr>
          <a:xfrm>
            <a:off x="8408718" y="3591020"/>
            <a:ext cx="1622961" cy="43641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CF697-A3FE-8861-DD17-72FE2690A681}"/>
              </a:ext>
            </a:extLst>
          </p:cNvPr>
          <p:cNvSpPr/>
          <p:nvPr/>
        </p:nvSpPr>
        <p:spPr>
          <a:xfrm>
            <a:off x="4575957" y="4279213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C58DDB-A6DA-3A48-F2D4-92449B1189E9}"/>
              </a:ext>
            </a:extLst>
          </p:cNvPr>
          <p:cNvSpPr/>
          <p:nvPr/>
        </p:nvSpPr>
        <p:spPr>
          <a:xfrm>
            <a:off x="4575957" y="4892748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6EFB6-E972-9844-0CF8-B2B8992B103E}"/>
              </a:ext>
            </a:extLst>
          </p:cNvPr>
          <p:cNvSpPr/>
          <p:nvPr/>
        </p:nvSpPr>
        <p:spPr>
          <a:xfrm>
            <a:off x="4564080" y="5519861"/>
            <a:ext cx="1622961" cy="43641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student003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7C6003-36A3-97C3-4C94-C7857A02DCAB}"/>
              </a:ext>
            </a:extLst>
          </p:cNvPr>
          <p:cNvSpPr/>
          <p:nvPr/>
        </p:nvSpPr>
        <p:spPr>
          <a:xfrm>
            <a:off x="6492338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81780E-FA15-F695-2FFF-1B83FC101CEA}"/>
              </a:ext>
            </a:extLst>
          </p:cNvPr>
          <p:cNvSpPr/>
          <p:nvPr/>
        </p:nvSpPr>
        <p:spPr>
          <a:xfrm>
            <a:off x="8399812" y="4279213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5CA3D5-F492-C2AE-7090-357F66633792}"/>
              </a:ext>
            </a:extLst>
          </p:cNvPr>
          <p:cNvSpPr/>
          <p:nvPr/>
        </p:nvSpPr>
        <p:spPr>
          <a:xfrm>
            <a:off x="6501244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073BF-EECC-7621-E26B-4D6E075AC182}"/>
              </a:ext>
            </a:extLst>
          </p:cNvPr>
          <p:cNvSpPr/>
          <p:nvPr/>
        </p:nvSpPr>
        <p:spPr>
          <a:xfrm>
            <a:off x="8408718" y="4904738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1E5EA4-1BB6-9774-D035-7BE28F825895}"/>
              </a:ext>
            </a:extLst>
          </p:cNvPr>
          <p:cNvSpPr/>
          <p:nvPr/>
        </p:nvSpPr>
        <p:spPr>
          <a:xfrm>
            <a:off x="6492338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26C247-8484-8609-CA7A-6A8C3D92E727}"/>
              </a:ext>
            </a:extLst>
          </p:cNvPr>
          <p:cNvSpPr/>
          <p:nvPr/>
        </p:nvSpPr>
        <p:spPr>
          <a:xfrm>
            <a:off x="8399812" y="5519861"/>
            <a:ext cx="1622961" cy="43641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BFFFF-6B58-BC1A-90B8-C1683D796832}"/>
              </a:ext>
            </a:extLst>
          </p:cNvPr>
          <p:cNvSpPr/>
          <p:nvPr/>
        </p:nvSpPr>
        <p:spPr>
          <a:xfrm>
            <a:off x="6353299" y="5401086"/>
            <a:ext cx="3883231" cy="702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DynamoDB table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6C690342-B08E-F8B4-67AA-A5463B82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4FFB5C-6961-F3A1-CBF6-5D84C3655F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155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Accelerator (DAX)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cache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for DynamoDB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Drastically improves the performance of DynamoDB when you read your 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DAX - Highly available and scalable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6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DynamoDB - Accelerator (DAX)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94A7A276-CCEF-9E18-3179-D0CEA4BB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51909" cy="6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75BD4C00-D3D0-5DCE-CF45-BD00037BD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887555" y="2699035"/>
            <a:ext cx="1845325" cy="1364551"/>
          </a:xfrm>
          <a:prstGeom prst="rect">
            <a:avLst/>
          </a:prstGeom>
        </p:spPr>
      </p:pic>
      <p:pic>
        <p:nvPicPr>
          <p:cNvPr id="9" name="Graphic 33">
            <a:extLst>
              <a:ext uri="{FF2B5EF4-FFF2-40B4-BE49-F238E27FC236}">
                <a16:creationId xmlns:a16="http://schemas.microsoft.com/office/drawing/2014/main" id="{36338E85-301F-3923-A374-80AEEE8E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29" y="2724660"/>
            <a:ext cx="1676798" cy="16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3">
            <a:extLst>
              <a:ext uri="{FF2B5EF4-FFF2-40B4-BE49-F238E27FC236}">
                <a16:creationId xmlns:a16="http://schemas.microsoft.com/office/drawing/2014/main" id="{4E391C2C-4F64-3DAC-8461-D73CFD8C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59" y="2645027"/>
            <a:ext cx="1662147" cy="167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736DB-A4A6-E4A3-C60C-173865BAF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4493" r="17019" b="24378"/>
          <a:stretch/>
        </p:blipFill>
        <p:spPr>
          <a:xfrm>
            <a:off x="9976447" y="3653400"/>
            <a:ext cx="1088098" cy="949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C92D9-74AC-33D4-850C-435D310DF5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4493" r="17019" b="24378"/>
          <a:stretch/>
        </p:blipFill>
        <p:spPr>
          <a:xfrm>
            <a:off x="9973224" y="2613349"/>
            <a:ext cx="1088098" cy="94971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39972C-4063-5C38-CB80-140DB135A76E}"/>
              </a:ext>
            </a:extLst>
          </p:cNvPr>
          <p:cNvSpPr/>
          <p:nvPr/>
        </p:nvSpPr>
        <p:spPr>
          <a:xfrm>
            <a:off x="7472692" y="2261696"/>
            <a:ext cx="3825431" cy="26660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2D44C-5D64-F15B-CC08-025C3D3FF3CE}"/>
              </a:ext>
            </a:extLst>
          </p:cNvPr>
          <p:cNvSpPr txBox="1"/>
          <p:nvPr/>
        </p:nvSpPr>
        <p:spPr>
          <a:xfrm>
            <a:off x="903792" y="4228491"/>
            <a:ext cx="21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2DCFC-8B6E-96A6-CB36-BF1FE8DF377B}"/>
              </a:ext>
            </a:extLst>
          </p:cNvPr>
          <p:cNvSpPr txBox="1"/>
          <p:nvPr/>
        </p:nvSpPr>
        <p:spPr>
          <a:xfrm>
            <a:off x="3009857" y="4466113"/>
            <a:ext cx="4185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accelerator (DAX)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C7CE6-7DFA-1F4B-0C53-B1F9B09A70ED}"/>
              </a:ext>
            </a:extLst>
          </p:cNvPr>
          <p:cNvSpPr txBox="1"/>
          <p:nvPr/>
        </p:nvSpPr>
        <p:spPr>
          <a:xfrm>
            <a:off x="7939573" y="5097344"/>
            <a:ext cx="32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with tables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568504-CEE4-6438-CC36-EF43C64C3F53}"/>
              </a:ext>
            </a:extLst>
          </p:cNvPr>
          <p:cNvCxnSpPr>
            <a:cxnSpLocks/>
          </p:cNvCxnSpPr>
          <p:nvPr/>
        </p:nvCxnSpPr>
        <p:spPr>
          <a:xfrm>
            <a:off x="3010777" y="3429000"/>
            <a:ext cx="896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4A1A7A-BBC9-56E9-80C2-CC339D4A891F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896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ElastiCache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3">
            <a:extLst>
              <a:ext uri="{FF2B5EF4-FFF2-40B4-BE49-F238E27FC236}">
                <a16:creationId xmlns:a16="http://schemas.microsoft.com/office/drawing/2014/main" id="{EC5A061B-A9E8-DE93-3CF8-E81917B2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09918"/>
            <a:ext cx="3181530" cy="320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D0039F4F-9F91-423C-21EB-838E88E8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5" y="3308905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4889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ElastiCache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ElastiCache is used to get a managed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 or Memcached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workload off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cache is an in-memory database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user sessions while accessing a website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402E23F-3C8E-828B-2705-976335218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t="19553" r="18613" b="19553"/>
          <a:stretch/>
        </p:blipFill>
        <p:spPr>
          <a:xfrm>
            <a:off x="10026250" y="4583017"/>
            <a:ext cx="1293132" cy="1255924"/>
          </a:xfrm>
          <a:prstGeom prst="rect">
            <a:avLst/>
          </a:prstGeom>
        </p:spPr>
      </p:pic>
      <p:pic>
        <p:nvPicPr>
          <p:cNvPr id="6" name="Graphic 21">
            <a:extLst>
              <a:ext uri="{FF2B5EF4-FFF2-40B4-BE49-F238E27FC236}">
                <a16:creationId xmlns:a16="http://schemas.microsoft.com/office/drawing/2014/main" id="{2EF20827-A08C-6B70-7300-CB72B24D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8605"/>
            <a:ext cx="645570" cy="64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6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EBD0826-8EEA-DA2C-D2A1-19015DAA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164A8-7FB8-8387-9309-271D5952C6E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33C42511-A68F-1D98-B116-245A0F5B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on-demand delivery of various computer services: Including compute, storage, databases, and networking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cloud computing through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 provider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I.e.,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AWS, Azure or GCP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access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many computing resources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need, almost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 pricing model (on-demand)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which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computing resource you require,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size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4236D7C2-4AFA-2DA1-68EF-ABACC9CC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4CAFA5-9638-EB55-6041-9321F16D8F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9364" r="5692" b="22506"/>
          <a:stretch/>
        </p:blipFill>
        <p:spPr>
          <a:xfrm>
            <a:off x="141163" y="2283777"/>
            <a:ext cx="605229" cy="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CloudFormation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21">
            <a:extLst>
              <a:ext uri="{FF2B5EF4-FFF2-40B4-BE49-F238E27FC236}">
                <a16:creationId xmlns:a16="http://schemas.microsoft.com/office/drawing/2014/main" id="{4121D5F3-6926-6CF5-5A45-22EFAB7DC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13" y="3309739"/>
            <a:ext cx="3265351" cy="331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057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CloudFormation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CloudFormation is a method used to provision AWS infrastructure within a template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define in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CloudFormation template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you want: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Three EC2 instances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security group to be attached to these instances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load balancer (ELB) to be placed in-front of these instances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1B5FBB7-75F0-8679-5298-A75889A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0143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CloudFormation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stack using CloudFormation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21">
            <a:extLst>
              <a:ext uri="{FF2B5EF4-FFF2-40B4-BE49-F238E27FC236}">
                <a16:creationId xmlns:a16="http://schemas.microsoft.com/office/drawing/2014/main" id="{B45EE316-FB23-0452-970E-46325A47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20143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B08E61-61AE-F3AD-7628-36EACEA37F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Elastic Beanstalk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FF562A76-D5FE-D1D7-0D9E-DA7AF11B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9" y="3345728"/>
            <a:ext cx="3187970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51D51C0C-F59E-D731-9FCB-44365B86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588512" y="3311943"/>
            <a:ext cx="3236318" cy="326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6D6E65F5-9688-29AF-4F8F-AB84ECEB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2" y="3310931"/>
            <a:ext cx="3254053" cy="32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7">
            <a:extLst>
              <a:ext uri="{FF2B5EF4-FFF2-40B4-BE49-F238E27FC236}">
                <a16:creationId xmlns:a16="http://schemas.microsoft.com/office/drawing/2014/main" id="{C6213096-BD4E-4A2E-C30B-76610E60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652" y="3282474"/>
            <a:ext cx="3262482" cy="333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2413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Possible developer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wants to deploy their application!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know how to manage infrastructure (databases, ASG, ELB or EC2 instances)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sure of how to scale their application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3F8AD5E-A7B0-F26C-A29B-B8FFAA15C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9710650" y="4100843"/>
            <a:ext cx="1427117" cy="1836535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86920CD8-C2B6-CBF4-A525-B22155C4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1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147567"/>
            <a:ext cx="10241280" cy="2454394"/>
          </a:xfrm>
        </p:spPr>
        <p:txBody>
          <a:bodyPr>
            <a:normAutofit/>
          </a:bodyPr>
          <a:lstStyle/>
          <a:p>
            <a:r>
              <a:rPr lang="en-US" b="0" cap="none" dirty="0"/>
              <a:t>So, how can we help the developer, in this situation?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3E12CCE0-9C98-0C6A-ED12-7CC2CF41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3575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 Beanstalk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Elastic Beanstalk is our answer, and offers PaaS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takes care of all the infrastructure for us… For example: EC2 instances, ELB, ASG, RDS etc..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developer to only focus on deploying their application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86920CD8-C2B6-CBF4-A525-B22155C4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12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Elastic Beanstalk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sample application using Elastic Beanstalk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1D73E958-3392-6773-3A1C-E1E67DA7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660AC9-C216-FA7A-3368-46F26DEBCD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CI/CD - Introudction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24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Continuous Integration and Continuous Delivery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terms, it is a software development practice where updates to code are made often and reliably - hence,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“continuous”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7E05865-8F65-9308-2EA6-7158A13FB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5395" r="22152" b="19553"/>
          <a:stretch/>
        </p:blipFill>
        <p:spPr>
          <a:xfrm>
            <a:off x="10059741" y="4581248"/>
            <a:ext cx="1334256" cy="13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main cloud computing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4C2122FD-4663-2281-C568-1E1982A9E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4" t="19175" r="23482" b="20510"/>
          <a:stretch/>
        </p:blipFill>
        <p:spPr>
          <a:xfrm>
            <a:off x="8977745" y="3265221"/>
            <a:ext cx="2558687" cy="28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55D86-9D61-68B7-8297-AB2DCC0CC03E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9" name="Graphic 8" descr="Badge Copyright outline">
            <a:extLst>
              <a:ext uri="{FF2B5EF4-FFF2-40B4-BE49-F238E27FC236}">
                <a16:creationId xmlns:a16="http://schemas.microsoft.com/office/drawing/2014/main" id="{282B0CBF-AA4F-7299-DD9D-7FA18ED2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4CD2208-9015-E56E-9B2C-6FEDEB9F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719" y="974606"/>
            <a:ext cx="10241280" cy="2454394"/>
          </a:xfrm>
        </p:spPr>
        <p:txBody>
          <a:bodyPr>
            <a:normAutofit/>
          </a:bodyPr>
          <a:lstStyle/>
          <a:p>
            <a:r>
              <a:rPr lang="en-US" sz="4400" b="0" cap="none" dirty="0"/>
              <a:t>CI/CD In Aws?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D553F45-F1E4-F262-E933-40C74143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10558859" y="4848882"/>
            <a:ext cx="736654" cy="1121547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725AF7B-3EC2-9462-58B6-8BEC26A83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5395" r="22152" b="19553"/>
          <a:stretch/>
        </p:blipFill>
        <p:spPr>
          <a:xfrm>
            <a:off x="10549512" y="227177"/>
            <a:ext cx="1334256" cy="13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7065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CodeCommit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6" name="Graphic 21">
            <a:extLst>
              <a:ext uri="{FF2B5EF4-FFF2-40B4-BE49-F238E27FC236}">
                <a16:creationId xmlns:a16="http://schemas.microsoft.com/office/drawing/2014/main" id="{F1298B1A-2AAC-C0FA-DE6E-E2AE248A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633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CodeCommit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“git-hub like”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where we can store our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therefore a source-control service that utilizes git technology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managed, scalable and highly available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E398C1A-E685-D51F-18C9-E44C5BC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D48DFE1-64B2-6690-3EB6-397FFB33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17892" r="18910" b="19762"/>
          <a:stretch/>
        </p:blipFill>
        <p:spPr>
          <a:xfrm>
            <a:off x="9755267" y="4396124"/>
            <a:ext cx="1540245" cy="15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CodeBuild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BAA66E5E-4B98-02E7-B61D-4331AAFD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60078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CodeBuild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that is used for compiling source code, running tests, and producing packages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packages get sent to CodeDeploy to await deployment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1">
            <a:extLst>
              <a:ext uri="{FF2B5EF4-FFF2-40B4-BE49-F238E27FC236}">
                <a16:creationId xmlns:a16="http://schemas.microsoft.com/office/drawing/2014/main" id="{AE398C1A-E685-D51F-18C9-E44C5BC0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text, tool, scissors&#10;&#10;Description automatically generated">
            <a:extLst>
              <a:ext uri="{FF2B5EF4-FFF2-40B4-BE49-F238E27FC236}">
                <a16:creationId xmlns:a16="http://schemas.microsoft.com/office/drawing/2014/main" id="{8BFCCDD8-9F55-4941-FC0B-BA429CE29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8" t="28616" r="28137" b="29488"/>
          <a:stretch/>
        </p:blipFill>
        <p:spPr>
          <a:xfrm>
            <a:off x="9758691" y="4381995"/>
            <a:ext cx="1429845" cy="14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CodeDeploy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23">
            <a:extLst>
              <a:ext uri="{FF2B5EF4-FFF2-40B4-BE49-F238E27FC236}">
                <a16:creationId xmlns:a16="http://schemas.microsoft.com/office/drawing/2014/main" id="{C152CE8C-EF0A-D4BD-4990-3D313F04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310797"/>
            <a:ext cx="3181531" cy="321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8395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CodeDeploy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AWS service that allows us to quickly deploy or re-deploy our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ensures that your application is not disrupted in anyway by offering zero-down time deployment (blue/green deployment)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3">
            <a:extLst>
              <a:ext uri="{FF2B5EF4-FFF2-40B4-BE49-F238E27FC236}">
                <a16:creationId xmlns:a16="http://schemas.microsoft.com/office/drawing/2014/main" id="{95C51E99-0975-9619-BC6C-D390EAB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3" y="146765"/>
            <a:ext cx="692660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AD5C50-AF5F-8A6E-3D56-0F8030BE94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18640" r="8935" b="17019"/>
          <a:stretch/>
        </p:blipFill>
        <p:spPr>
          <a:xfrm>
            <a:off x="9122328" y="4472754"/>
            <a:ext cx="2052353" cy="16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CodePipeline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42167405-0E18-2BC6-AD05-D053B726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46584"/>
            <a:ext cx="3181532" cy="323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4597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CodePipeline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various stages needed for application code to be deployed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29AEB58C-991B-015F-8532-806D7950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92390"/>
            <a:ext cx="688532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Diagram: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29AEB58C-991B-015F-8532-806D7950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92390"/>
            <a:ext cx="688532" cy="70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8B7FDE4-9CD3-B485-7F18-23A2C0639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4776" r="21851" b="12578"/>
          <a:stretch/>
        </p:blipFill>
        <p:spPr>
          <a:xfrm>
            <a:off x="883313" y="2623402"/>
            <a:ext cx="1025252" cy="131938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08706D6-54C4-0D6E-26F6-2B5F30CE1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28116" r="32876" b="28740"/>
          <a:stretch/>
        </p:blipFill>
        <p:spPr>
          <a:xfrm>
            <a:off x="1587967" y="4052770"/>
            <a:ext cx="723723" cy="9138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896D18-EF6C-E30D-505E-4EACFB3B9C6B}"/>
              </a:ext>
            </a:extLst>
          </p:cNvPr>
          <p:cNvCxnSpPr>
            <a:cxnSpLocks/>
          </p:cNvCxnSpPr>
          <p:nvPr/>
        </p:nvCxnSpPr>
        <p:spPr>
          <a:xfrm>
            <a:off x="2180242" y="3231652"/>
            <a:ext cx="126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21">
            <a:extLst>
              <a:ext uri="{FF2B5EF4-FFF2-40B4-BE49-F238E27FC236}">
                <a16:creationId xmlns:a16="http://schemas.microsoft.com/office/drawing/2014/main" id="{A4E05EBF-A94F-3175-B679-7775FA49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2864284"/>
            <a:ext cx="694203" cy="69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9">
            <a:extLst>
              <a:ext uri="{FF2B5EF4-FFF2-40B4-BE49-F238E27FC236}">
                <a16:creationId xmlns:a16="http://schemas.microsoft.com/office/drawing/2014/main" id="{AD9EC7C9-3FF5-BEBE-4CEB-F13CFBDE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56" y="2915874"/>
            <a:ext cx="694204" cy="69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34812EDE-625E-F662-7857-88DDB8AB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658" y="2908066"/>
            <a:ext cx="694203" cy="7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32B860-444A-CB9C-446E-614EC2DBC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360973" y="4060503"/>
            <a:ext cx="1009899" cy="10098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E85F51-87E9-E795-3C25-6F45833B14B4}"/>
              </a:ext>
            </a:extLst>
          </p:cNvPr>
          <p:cNvSpPr/>
          <p:nvPr/>
        </p:nvSpPr>
        <p:spPr>
          <a:xfrm>
            <a:off x="3775346" y="1993742"/>
            <a:ext cx="5926794" cy="2344579"/>
          </a:xfrm>
          <a:prstGeom prst="rect">
            <a:avLst/>
          </a:prstGeom>
          <a:noFill/>
          <a:ln w="12700">
            <a:solidFill>
              <a:srgbClr val="3A4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A47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18" name="Graphic 6">
            <a:extLst>
              <a:ext uri="{FF2B5EF4-FFF2-40B4-BE49-F238E27FC236}">
                <a16:creationId xmlns:a16="http://schemas.microsoft.com/office/drawing/2014/main" id="{0A931EA1-A297-319D-479D-CD766027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46" y="2010336"/>
            <a:ext cx="440991" cy="4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FCC236-DB96-222C-5C0E-64778655A285}"/>
              </a:ext>
            </a:extLst>
          </p:cNvPr>
          <p:cNvCxnSpPr>
            <a:cxnSpLocks/>
          </p:cNvCxnSpPr>
          <p:nvPr/>
        </p:nvCxnSpPr>
        <p:spPr>
          <a:xfrm>
            <a:off x="5145300" y="3156803"/>
            <a:ext cx="590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34325D-0CFE-5F78-72FA-26B9E2648A6E}"/>
              </a:ext>
            </a:extLst>
          </p:cNvPr>
          <p:cNvCxnSpPr>
            <a:cxnSpLocks/>
          </p:cNvCxnSpPr>
          <p:nvPr/>
        </p:nvCxnSpPr>
        <p:spPr>
          <a:xfrm>
            <a:off x="7144674" y="3171092"/>
            <a:ext cx="590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55ABC0-BAE4-7C0F-2BB7-51978DDD0022}"/>
              </a:ext>
            </a:extLst>
          </p:cNvPr>
          <p:cNvCxnSpPr>
            <a:cxnSpLocks/>
          </p:cNvCxnSpPr>
          <p:nvPr/>
        </p:nvCxnSpPr>
        <p:spPr>
          <a:xfrm>
            <a:off x="8947745" y="3171092"/>
            <a:ext cx="1680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72AE68-D72B-D8B1-10C5-6166229D85AF}"/>
              </a:ext>
            </a:extLst>
          </p:cNvPr>
          <p:cNvCxnSpPr>
            <a:cxnSpLocks/>
          </p:cNvCxnSpPr>
          <p:nvPr/>
        </p:nvCxnSpPr>
        <p:spPr>
          <a:xfrm>
            <a:off x="10865923" y="3171092"/>
            <a:ext cx="0" cy="64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18">
            <a:extLst>
              <a:ext uri="{FF2B5EF4-FFF2-40B4-BE49-F238E27FC236}">
                <a16:creationId xmlns:a16="http://schemas.microsoft.com/office/drawing/2014/main" id="{71FF8798-4F52-34FA-E375-6FD20C45A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2066" y="3681174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CodeCommit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F976235C-C5C2-3CC3-6234-2445B75B0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699" y="3693520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69D015CA-B8DC-B51D-6B9C-55FB3401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8174" y="3712589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AWS CodeDeploy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7315F8DA-9FC0-1554-3EB3-CA730BC87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829" y="2815949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Push our code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393A9B04-8F1B-CD37-1ABC-523ED3960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684" y="5195401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2F09A19-6AD4-68B4-3307-9464483C4A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1563" y="4086943"/>
            <a:ext cx="3872796" cy="599266"/>
          </a:xfrm>
          <a:prstGeom prst="curvedConnector3">
            <a:avLst>
              <a:gd name="adj1" fmla="val -2128"/>
            </a:avLst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18">
            <a:extLst>
              <a:ext uri="{FF2B5EF4-FFF2-40B4-BE49-F238E27FC236}">
                <a16:creationId xmlns:a16="http://schemas.microsoft.com/office/drawing/2014/main" id="{7DCC2EFE-0033-34DD-D330-6908405F2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533" y="4860504"/>
            <a:ext cx="333960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Send test results of the build back to the developer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7DAC97D3-AE33-C4B4-2281-C385E2DE8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507" y="2599641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Build and test our code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47227B11-E4A9-CEB8-F878-60FAE173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9412" y="2586380"/>
            <a:ext cx="17684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Code will be pushed for deployment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5A31D0A7-4055-8D6E-0771-7FE2B3C5B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0775" y="2582053"/>
            <a:ext cx="17684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 code is pushed to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/>
      <p:bldP spid="31" grpId="0"/>
      <p:bldP spid="33" grpId="0"/>
      <p:bldP spid="35" grpId="0"/>
      <p:bldP spid="37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processing power of a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6566F8B-3129-6FFB-50F7-3822C91E1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D1084DC0-B879-C43B-9F7D-3FC9DAC5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3498741"/>
            <a:ext cx="973233" cy="650632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410B1DF5-D04C-F026-2155-4A55EAC27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2739303" y="4120939"/>
            <a:ext cx="995840" cy="66574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E11C58CC-E6FD-9F68-1FB2-CB1C47419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4652030"/>
            <a:ext cx="973233" cy="65063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3044DEB-7916-898E-91C3-77AE13998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19175" r="27888" b="18382"/>
          <a:stretch/>
        </p:blipFill>
        <p:spPr>
          <a:xfrm>
            <a:off x="3508157" y="3659630"/>
            <a:ext cx="226986" cy="3266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0A37C3A-2808-148D-2ADE-476F87B05F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25487" r="27140" b="15273"/>
          <a:stretch/>
        </p:blipFill>
        <p:spPr>
          <a:xfrm>
            <a:off x="3404210" y="4763507"/>
            <a:ext cx="330933" cy="4852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E5E2B51-351B-DDF6-CA5C-C49D33EF5F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9863" r="30382" b="29987"/>
          <a:stretch/>
        </p:blipFill>
        <p:spPr>
          <a:xfrm>
            <a:off x="3073277" y="4260850"/>
            <a:ext cx="330933" cy="3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CodeStar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EF7141E6-5E17-0172-51DB-7061675D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66334"/>
            <a:ext cx="3181532" cy="326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00960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CodeStar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which allows you to quickly build, develop and deploy applications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BB7B98AA-01F7-0E9E-646E-3CB6ABAEF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7" t="31533" r="29385" b="28989"/>
          <a:stretch/>
        </p:blipFill>
        <p:spPr>
          <a:xfrm>
            <a:off x="9809117" y="4481662"/>
            <a:ext cx="1486395" cy="1443531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0C4877DE-78C6-87D5-0B2C-0AB81487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66150"/>
            <a:ext cx="708581" cy="72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0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CI/CD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AWS CodeStar project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BBA7BE4B-4A78-F309-09A9-E2F7E0D3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66150"/>
            <a:ext cx="708581" cy="72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CodeArtifact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BE7BBD38-40C1-8350-CDA7-C97E3959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9" y="3357394"/>
            <a:ext cx="3181532" cy="324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5841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CodeArtifact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fully managed artifact repository service used to store and share software packages that are used for developing applications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BD26F97A-384E-064D-FE05-55FBC277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71174"/>
            <a:ext cx="688532" cy="70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FFC0-8B8A-F2BE-A22E-1563E1F4ED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22880" r="29135" b="22755"/>
          <a:stretch/>
        </p:blipFill>
        <p:spPr>
          <a:xfrm>
            <a:off x="9799122" y="4226217"/>
            <a:ext cx="1270660" cy="16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Cloud9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F1F6C8ED-874D-1238-F2C3-D27E24D3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1532" cy="325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32912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Cloud9 -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cloud IDE (Integrated Development Environment) for writing and running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similar to other IDEs like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can be run within the web browser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66701965-3DC7-8C3E-D97E-04C701EB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48975"/>
            <a:ext cx="727053" cy="74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5E59532-E1D9-EA8E-51A5-05C5142975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27618" r="24146" b="19513"/>
          <a:stretch/>
        </p:blipFill>
        <p:spPr>
          <a:xfrm>
            <a:off x="9712518" y="4298867"/>
            <a:ext cx="1650980" cy="16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Cloud9 -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Cloud9 environment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2F219A5A-3A83-D6AB-D046-9E1EE7F11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148975"/>
            <a:ext cx="727053" cy="74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22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9FC295-53B5-4C59-FB0C-54D88D68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AB305-0488-4A33-95F4-B7A159F36448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E255145-E8BE-B7B4-01B5-C7B85216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408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Route 53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08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6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processing power of a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6566F8B-3129-6FFB-50F7-3822C91E1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D1084DC0-B879-C43B-9F7D-3FC9DAC5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3498741"/>
            <a:ext cx="973233" cy="650632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410B1DF5-D04C-F026-2155-4A55EAC27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2739303" y="4120939"/>
            <a:ext cx="995840" cy="66574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E11C58CC-E6FD-9F68-1FB2-CB1C47419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25487" r="13424" b="25498"/>
          <a:stretch/>
        </p:blipFill>
        <p:spPr>
          <a:xfrm>
            <a:off x="3090107" y="4652030"/>
            <a:ext cx="973233" cy="65063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3044DEB-7916-898E-91C3-77AE13998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19175" r="27888" b="18382"/>
          <a:stretch/>
        </p:blipFill>
        <p:spPr>
          <a:xfrm>
            <a:off x="3508157" y="3659630"/>
            <a:ext cx="226986" cy="3266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90A37C3A-2808-148D-2ADE-476F87B05F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25487" r="27140" b="15273"/>
          <a:stretch/>
        </p:blipFill>
        <p:spPr>
          <a:xfrm>
            <a:off x="3404210" y="4763507"/>
            <a:ext cx="330933" cy="4852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E5E2B51-351B-DDF6-CA5C-C49D33EF5F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9863" r="30382" b="29987"/>
          <a:stretch/>
        </p:blipFill>
        <p:spPr>
          <a:xfrm>
            <a:off x="3073277" y="4260850"/>
            <a:ext cx="330933" cy="3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Route53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(Domain Name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Service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consists of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rules and records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used to help users connect to infrastructure on AWS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records for a variety of uses, including but not limited to: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Domain registration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Mapping domain names to AWS EC2 instances</a:t>
            </a: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Identifying email servers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0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The most common use case?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A2BD-1DFF-3BC0-2DD9-442D7B8F01BC}"/>
              </a:ext>
            </a:extLst>
          </p:cNvPr>
          <p:cNvSpPr/>
          <p:nvPr/>
        </p:nvSpPr>
        <p:spPr>
          <a:xfrm>
            <a:off x="1006308" y="2593643"/>
            <a:ext cx="3826950" cy="2952133"/>
          </a:xfrm>
          <a:prstGeom prst="rect">
            <a:avLst/>
          </a:prstGeom>
          <a:noFill/>
          <a:ln w="28575">
            <a:solidFill>
              <a:srgbClr val="693BC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693B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2C93CBB-5E71-2AEB-3329-334FA044D0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t="22381" r="10681" b="17767"/>
          <a:stretch/>
        </p:blipFill>
        <p:spPr>
          <a:xfrm>
            <a:off x="1306722" y="2729454"/>
            <a:ext cx="3305963" cy="2680510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0E775BEC-E709-585D-DACD-0762C111D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63" y="2498621"/>
            <a:ext cx="4429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Domain name registration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7CD4144E-2E0C-1F00-98DB-49CCA5FE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62" y="3168578"/>
            <a:ext cx="44294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algn="ctr" eaLnBrk="1" hangingPunct="1"/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.org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73C701C-613C-8013-051A-11E87D2CF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672" y="4672908"/>
            <a:ext cx="44294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edenthought.com</a:t>
            </a:r>
          </a:p>
        </p:txBody>
      </p:sp>
    </p:spTree>
    <p:extLst>
      <p:ext uri="{BB962C8B-B14F-4D97-AF65-F5344CB8AC3E}">
        <p14:creationId xmlns:p14="http://schemas.microsoft.com/office/powerpoint/2010/main" val="6260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4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DNS resolution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C8229BB-8B7C-F48E-D831-8F1F0EB8A9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87556" y="4165729"/>
            <a:ext cx="1932094" cy="125168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34729C-2B2F-6929-34AD-0B7190AA7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6" y="2217866"/>
            <a:ext cx="3588840" cy="59658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71A0C-4919-BB5F-E7E7-BC95FAF3736D}"/>
              </a:ext>
            </a:extLst>
          </p:cNvPr>
          <p:cNvCxnSpPr>
            <a:cxnSpLocks/>
          </p:cNvCxnSpPr>
          <p:nvPr/>
        </p:nvCxnSpPr>
        <p:spPr>
          <a:xfrm flipV="1">
            <a:off x="1534423" y="3224527"/>
            <a:ext cx="0" cy="90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8066C2F9-9794-D062-73B4-F7BA63679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853" y="3443206"/>
            <a:ext cx="3151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user will enter the website’s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domain name 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the 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BB9EB6-EF37-AE03-3144-B8499DB42974}"/>
              </a:ext>
            </a:extLst>
          </p:cNvPr>
          <p:cNvCxnSpPr>
            <a:cxnSpLocks/>
          </p:cNvCxnSpPr>
          <p:nvPr/>
        </p:nvCxnSpPr>
        <p:spPr>
          <a:xfrm>
            <a:off x="2446317" y="4389957"/>
            <a:ext cx="6215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C9D4CE8D-F905-FD80-1953-9CC7CAF353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9012619" y="3713659"/>
            <a:ext cx="1200161" cy="1226950"/>
          </a:xfrm>
          <a:prstGeom prst="rect">
            <a:avLst/>
          </a:prstGeom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73EE67DC-4EE7-5AF3-C05A-DC1F911D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4985" y="4957870"/>
            <a:ext cx="21954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server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D2E0AC9-5B39-72E3-0B26-6F76D237B9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5635449" y="4759864"/>
            <a:ext cx="1200161" cy="1226950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89A1744F-754E-2554-656F-74E51E9B6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62" y="6012447"/>
            <a:ext cx="30454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Application/web server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14313D-AFF6-FBE4-5DAE-7DE522AF92D1}"/>
              </a:ext>
            </a:extLst>
          </p:cNvPr>
          <p:cNvCxnSpPr>
            <a:cxnSpLocks/>
          </p:cNvCxnSpPr>
          <p:nvPr/>
        </p:nvCxnSpPr>
        <p:spPr>
          <a:xfrm flipV="1">
            <a:off x="9590188" y="3224527"/>
            <a:ext cx="0" cy="42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50">
            <a:extLst>
              <a:ext uri="{FF2B5EF4-FFF2-40B4-BE49-F238E27FC236}">
                <a16:creationId xmlns:a16="http://schemas.microsoft.com/office/drawing/2014/main" id="{41F3B840-F50E-45D1-9D9B-DD8FE5EB1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63890"/>
              </p:ext>
            </p:extLst>
          </p:nvPr>
        </p:nvGraphicFramePr>
        <p:xfrm>
          <a:off x="6525181" y="2183102"/>
          <a:ext cx="5401638" cy="8719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0546">
                  <a:extLst>
                    <a:ext uri="{9D8B030D-6E8A-4147-A177-3AD203B41FA5}">
                      <a16:colId xmlns:a16="http://schemas.microsoft.com/office/drawing/2014/main" val="3146588925"/>
                    </a:ext>
                  </a:extLst>
                </a:gridCol>
                <a:gridCol w="1800546">
                  <a:extLst>
                    <a:ext uri="{9D8B030D-6E8A-4147-A177-3AD203B41FA5}">
                      <a16:colId xmlns:a16="http://schemas.microsoft.com/office/drawing/2014/main" val="3288939195"/>
                    </a:ext>
                  </a:extLst>
                </a:gridCol>
                <a:gridCol w="1800546">
                  <a:extLst>
                    <a:ext uri="{9D8B030D-6E8A-4147-A177-3AD203B41FA5}">
                      <a16:colId xmlns:a16="http://schemas.microsoft.com/office/drawing/2014/main" val="3933351470"/>
                    </a:ext>
                  </a:extLst>
                </a:gridCol>
              </a:tblGrid>
              <a:tr h="4359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360318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mywebsite1.com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724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C3BF1FC-B309-1415-6AD5-0BE9E4EAACC6}"/>
              </a:ext>
            </a:extLst>
          </p:cNvPr>
          <p:cNvCxnSpPr>
            <a:cxnSpLocks/>
          </p:cNvCxnSpPr>
          <p:nvPr/>
        </p:nvCxnSpPr>
        <p:spPr>
          <a:xfrm>
            <a:off x="1626919" y="5729890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E5A72E-2E72-23E9-E0EA-72D149E5CE45}"/>
              </a:ext>
            </a:extLst>
          </p:cNvPr>
          <p:cNvCxnSpPr>
            <a:cxnSpLocks/>
          </p:cNvCxnSpPr>
          <p:nvPr/>
        </p:nvCxnSpPr>
        <p:spPr>
          <a:xfrm>
            <a:off x="1534423" y="5373339"/>
            <a:ext cx="0" cy="35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CFA33493-0EC5-C178-BAC2-F06289F3FE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9505" r="18382" b="21370"/>
          <a:stretch/>
        </p:blipFill>
        <p:spPr>
          <a:xfrm>
            <a:off x="6864602" y="4718034"/>
            <a:ext cx="963762" cy="981276"/>
          </a:xfrm>
          <a:prstGeom prst="rect">
            <a:avLst/>
          </a:prstGeom>
        </p:spPr>
      </p:pic>
      <p:sp>
        <p:nvSpPr>
          <p:cNvPr id="68" name="TextBox 18">
            <a:extLst>
              <a:ext uri="{FF2B5EF4-FFF2-40B4-BE49-F238E27FC236}">
                <a16:creationId xmlns:a16="http://schemas.microsoft.com/office/drawing/2014/main" id="{0BCF8EBB-91A0-2E49-DFFC-D701A523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601" y="3699988"/>
            <a:ext cx="4178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DNS server resolves the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domain name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the IP address of our application/web server</a:t>
            </a:r>
          </a:p>
        </p:txBody>
      </p:sp>
      <p:sp>
        <p:nvSpPr>
          <p:cNvPr id="69" name="TextBox 18">
            <a:extLst>
              <a:ext uri="{FF2B5EF4-FFF2-40B4-BE49-F238E27FC236}">
                <a16:creationId xmlns:a16="http://schemas.microsoft.com/office/drawing/2014/main" id="{05408D04-EAC9-5F2E-4260-774B49A9C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877" y="5895055"/>
            <a:ext cx="4178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computer will connect to our website via the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IP address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7CB4A1-5B6C-C048-3717-C4B767D6DF0A}"/>
              </a:ext>
            </a:extLst>
          </p:cNvPr>
          <p:cNvSpPr/>
          <p:nvPr/>
        </p:nvSpPr>
        <p:spPr>
          <a:xfrm>
            <a:off x="10149171" y="2546135"/>
            <a:ext cx="1804308" cy="48645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4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9" grpId="0"/>
      <p:bldP spid="68" grpId="0"/>
      <p:bldP spid="69" grpId="0"/>
      <p:bldP spid="7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DNS records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F9ED06-D18B-7672-A5C3-D7711FD6E7DD}"/>
              </a:ext>
            </a:extLst>
          </p:cNvPr>
          <p:cNvSpPr/>
          <p:nvPr/>
        </p:nvSpPr>
        <p:spPr>
          <a:xfrm>
            <a:off x="88755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F16DA-8D55-4045-B916-0871FD401F21}"/>
              </a:ext>
            </a:extLst>
          </p:cNvPr>
          <p:cNvSpPr/>
          <p:nvPr/>
        </p:nvSpPr>
        <p:spPr>
          <a:xfrm>
            <a:off x="339707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176E34-0AAE-E1BB-AA40-33DEFA23768E}"/>
              </a:ext>
            </a:extLst>
          </p:cNvPr>
          <p:cNvSpPr/>
          <p:nvPr/>
        </p:nvSpPr>
        <p:spPr>
          <a:xfrm>
            <a:off x="590659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62BA30-F9DA-AC1E-B3E3-F462CE797EEA}"/>
              </a:ext>
            </a:extLst>
          </p:cNvPr>
          <p:cNvSpPr/>
          <p:nvPr/>
        </p:nvSpPr>
        <p:spPr>
          <a:xfrm>
            <a:off x="8416115" y="3134360"/>
            <a:ext cx="2042160" cy="58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D5230-FCC6-64D4-6126-9104601ADC19}"/>
              </a:ext>
            </a:extLst>
          </p:cNvPr>
          <p:cNvSpPr txBox="1"/>
          <p:nvPr/>
        </p:nvSpPr>
        <p:spPr>
          <a:xfrm>
            <a:off x="1161875" y="3235960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(IPV4)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6787F-464C-2F39-64CD-D111C3E26804}"/>
              </a:ext>
            </a:extLst>
          </p:cNvPr>
          <p:cNvSpPr txBox="1"/>
          <p:nvPr/>
        </p:nvSpPr>
        <p:spPr>
          <a:xfrm>
            <a:off x="363583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AAAA (IPV6)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D1E4A-748B-35D3-F83E-2A60000241C9}"/>
              </a:ext>
            </a:extLst>
          </p:cNvPr>
          <p:cNvSpPr txBox="1"/>
          <p:nvPr/>
        </p:nvSpPr>
        <p:spPr>
          <a:xfrm>
            <a:off x="614535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BAEEB-647A-BB1C-A122-D21EE9BA5D60}"/>
              </a:ext>
            </a:extLst>
          </p:cNvPr>
          <p:cNvSpPr txBox="1"/>
          <p:nvPr/>
        </p:nvSpPr>
        <p:spPr>
          <a:xfrm>
            <a:off x="8654875" y="326794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AF02CA-7885-3AC7-EE77-2BF3A667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DNS records, but here are the most common ones: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37C1E1-31D6-9B37-A40C-E1C106187FF1}"/>
              </a:ext>
            </a:extLst>
          </p:cNvPr>
          <p:cNvCxnSpPr>
            <a:cxnSpLocks/>
          </p:cNvCxnSpPr>
          <p:nvPr/>
        </p:nvCxnSpPr>
        <p:spPr>
          <a:xfrm>
            <a:off x="1869438" y="3756637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18">
            <a:extLst>
              <a:ext uri="{FF2B5EF4-FFF2-40B4-BE49-F238E27FC236}">
                <a16:creationId xmlns:a16="http://schemas.microsoft.com/office/drawing/2014/main" id="{C8683079-EEA0-CEC7-A81F-B7F296F9E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1" y="4922249"/>
            <a:ext cx="20838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www.youtube.com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12.35.55.77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49498F-F330-25F7-DB59-A815C10DA84F}"/>
              </a:ext>
            </a:extLst>
          </p:cNvPr>
          <p:cNvCxnSpPr>
            <a:cxnSpLocks/>
          </p:cNvCxnSpPr>
          <p:nvPr/>
        </p:nvCxnSpPr>
        <p:spPr>
          <a:xfrm>
            <a:off x="4418155" y="3723640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D43542-27ED-41F9-868F-9D46EA7C933A}"/>
              </a:ext>
            </a:extLst>
          </p:cNvPr>
          <p:cNvCxnSpPr>
            <a:cxnSpLocks/>
          </p:cNvCxnSpPr>
          <p:nvPr/>
        </p:nvCxnSpPr>
        <p:spPr>
          <a:xfrm>
            <a:off x="6927675" y="3723640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8D3AD7-1B73-12D3-74B5-49452B7A1024}"/>
              </a:ext>
            </a:extLst>
          </p:cNvPr>
          <p:cNvCxnSpPr>
            <a:cxnSpLocks/>
          </p:cNvCxnSpPr>
          <p:nvPr/>
        </p:nvCxnSpPr>
        <p:spPr>
          <a:xfrm>
            <a:off x="9437195" y="3732423"/>
            <a:ext cx="0" cy="86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8">
            <a:extLst>
              <a:ext uri="{FF2B5EF4-FFF2-40B4-BE49-F238E27FC236}">
                <a16:creationId xmlns:a16="http://schemas.microsoft.com/office/drawing/2014/main" id="{564C3B93-5177-F54C-EECD-349D4584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075" y="4899195"/>
            <a:ext cx="20421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www.youtube.com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</a:p>
          <a:p>
            <a:pPr algn="ctr" eaLnBrk="1" hangingPunct="1"/>
            <a:r>
              <a:rPr lang="en-US" sz="1400" i="0" dirty="0">
                <a:effectLst/>
                <a:latin typeface="arial" panose="020B0604020202020204" pitchFamily="34" charset="0"/>
              </a:rPr>
              <a:t>2001:0db8:85a3:0000:0000:8a2e:0370:7334.</a:t>
            </a: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17A477DE-7A84-D1BC-581C-81ACE8A53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6595" y="4873090"/>
            <a:ext cx="204216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videos.youtube.com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youtube.com</a:t>
            </a:r>
          </a:p>
          <a:p>
            <a:pPr algn="ctr" eaLnBrk="1" hangingPunct="1"/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CNAME - hostname to hostname  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715B7B33-F65D-8D82-3380-628D0575F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115" y="4873089"/>
            <a:ext cx="204216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mywebsite1.com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AWS resource </a:t>
            </a:r>
          </a:p>
          <a:p>
            <a:pPr algn="ctr" eaLnBrk="1" hangingPunct="1"/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ALIAS (E.g., ELB, S3, CloudFront)</a:t>
            </a:r>
          </a:p>
        </p:txBody>
      </p:sp>
    </p:spTree>
    <p:extLst>
      <p:ext uri="{BB962C8B-B14F-4D97-AF65-F5344CB8AC3E}">
        <p14:creationId xmlns:p14="http://schemas.microsoft.com/office/powerpoint/2010/main" val="19459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1" grpId="0"/>
      <p:bldP spid="25" grpId="0"/>
      <p:bldP spid="26" grpId="0"/>
      <p:bldP spid="2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Routing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 has routing policies which is used to determine how AWS should respond to DNS queries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53 policies: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Failover routing policy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Simple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2C8229BB-8B7C-F48E-D831-8F1F0EB8A9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941399" y="3037367"/>
            <a:ext cx="1932094" cy="1251689"/>
          </a:xfrm>
          <a:prstGeom prst="rect">
            <a:avLst/>
          </a:prstGeom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73EE67DC-4EE7-5AF3-C05A-DC1F911D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892" y="2972545"/>
            <a:ext cx="2626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mywebsite1.com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C3BF1FC-B309-1415-6AD5-0BE9E4EAACC6}"/>
              </a:ext>
            </a:extLst>
          </p:cNvPr>
          <p:cNvCxnSpPr>
            <a:cxnSpLocks/>
          </p:cNvCxnSpPr>
          <p:nvPr/>
        </p:nvCxnSpPr>
        <p:spPr>
          <a:xfrm>
            <a:off x="3393957" y="3449782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1">
            <a:extLst>
              <a:ext uri="{FF2B5EF4-FFF2-40B4-BE49-F238E27FC236}">
                <a16:creationId xmlns:a16="http://schemas.microsoft.com/office/drawing/2014/main" id="{7C1A611E-9C46-E704-A65C-B30D4012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547" y="2483688"/>
            <a:ext cx="1708959" cy="17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BB5342E7-CF14-F8B4-DD5B-9B47FE1A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32" y="4430388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F6F75-DDE7-4E60-085B-ED330EBB25D9}"/>
              </a:ext>
            </a:extLst>
          </p:cNvPr>
          <p:cNvCxnSpPr>
            <a:cxnSpLocks/>
          </p:cNvCxnSpPr>
          <p:nvPr/>
        </p:nvCxnSpPr>
        <p:spPr>
          <a:xfrm flipH="1">
            <a:off x="3393957" y="3866408"/>
            <a:ext cx="3750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22">
            <a:extLst>
              <a:ext uri="{FF2B5EF4-FFF2-40B4-BE49-F238E27FC236}">
                <a16:creationId xmlns:a16="http://schemas.microsoft.com/office/drawing/2014/main" id="{DBD4ED35-A7AD-8787-A7FB-EF4D02357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874" y="3998583"/>
            <a:ext cx="2626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21.33.44.11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2C45E67-AE71-A9E4-59C0-0797E8C86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312" y="4380265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D60A2C-FC84-1BE0-5167-0647842BBF7F}"/>
              </a:ext>
            </a:extLst>
          </p:cNvPr>
          <p:cNvSpPr/>
          <p:nvPr/>
        </p:nvSpPr>
        <p:spPr>
          <a:xfrm>
            <a:off x="4460006" y="5484398"/>
            <a:ext cx="1523229" cy="6669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 record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5996F1-29A4-DF41-A85C-09CE8E7EEFC3}"/>
              </a:ext>
            </a:extLst>
          </p:cNvPr>
          <p:cNvCxnSpPr>
            <a:cxnSpLocks/>
          </p:cNvCxnSpPr>
          <p:nvPr/>
        </p:nvCxnSpPr>
        <p:spPr>
          <a:xfrm flipV="1">
            <a:off x="5221621" y="4543760"/>
            <a:ext cx="0" cy="81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2" grpId="0"/>
      <p:bldP spid="17" grpId="0"/>
      <p:bldP spid="1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Weighted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14ACCB84-7132-3556-B031-5AE24059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9" y="2536678"/>
            <a:ext cx="1778409" cy="178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2">
            <a:extLst>
              <a:ext uri="{FF2B5EF4-FFF2-40B4-BE49-F238E27FC236}">
                <a16:creationId xmlns:a16="http://schemas.microsoft.com/office/drawing/2014/main" id="{ECEB8BCA-A0EB-A6D2-E878-11FBBD416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783" y="2505295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60%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58758-74F5-2A4E-2D3B-8C29D92A18AD}"/>
              </a:ext>
            </a:extLst>
          </p:cNvPr>
          <p:cNvCxnSpPr>
            <a:cxnSpLocks/>
          </p:cNvCxnSpPr>
          <p:nvPr/>
        </p:nvCxnSpPr>
        <p:spPr>
          <a:xfrm>
            <a:off x="3037927" y="3800104"/>
            <a:ext cx="3605861" cy="60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7">
            <a:extLst>
              <a:ext uri="{FF2B5EF4-FFF2-40B4-BE49-F238E27FC236}">
                <a16:creationId xmlns:a16="http://schemas.microsoft.com/office/drawing/2014/main" id="{A889B6ED-B56A-AFF4-4557-2FD9ED9D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21" y="2424747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C2C9BE-8EB8-A830-340F-53660F6F6D44}"/>
              </a:ext>
            </a:extLst>
          </p:cNvPr>
          <p:cNvSpPr/>
          <p:nvPr/>
        </p:nvSpPr>
        <p:spPr>
          <a:xfrm>
            <a:off x="6889130" y="2334931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17">
            <a:extLst>
              <a:ext uri="{FF2B5EF4-FFF2-40B4-BE49-F238E27FC236}">
                <a16:creationId xmlns:a16="http://schemas.microsoft.com/office/drawing/2014/main" id="{ED2B68A4-49E5-2791-280D-56AB09A7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21" y="3325415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A5CA92-1B23-C821-B035-CFA14949F7DB}"/>
              </a:ext>
            </a:extLst>
          </p:cNvPr>
          <p:cNvSpPr/>
          <p:nvPr/>
        </p:nvSpPr>
        <p:spPr>
          <a:xfrm>
            <a:off x="6889130" y="3235599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Graphic 17">
            <a:extLst>
              <a:ext uri="{FF2B5EF4-FFF2-40B4-BE49-F238E27FC236}">
                <a16:creationId xmlns:a16="http://schemas.microsoft.com/office/drawing/2014/main" id="{EDB16107-1AB9-B9BE-17E7-57BF4CC34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66" y="4209391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5AD773-88FF-7B1E-FF6C-4B0FA10BFEDE}"/>
              </a:ext>
            </a:extLst>
          </p:cNvPr>
          <p:cNvSpPr/>
          <p:nvPr/>
        </p:nvSpPr>
        <p:spPr>
          <a:xfrm>
            <a:off x="6899975" y="4119575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EAEB59-1662-4DA7-F3CC-DDE1B7A41814}"/>
              </a:ext>
            </a:extLst>
          </p:cNvPr>
          <p:cNvCxnSpPr>
            <a:cxnSpLocks/>
          </p:cNvCxnSpPr>
          <p:nvPr/>
        </p:nvCxnSpPr>
        <p:spPr>
          <a:xfrm>
            <a:off x="3037927" y="3598691"/>
            <a:ext cx="3546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D00B82-0E17-0E88-815F-550D43B4E5EC}"/>
              </a:ext>
            </a:extLst>
          </p:cNvPr>
          <p:cNvCxnSpPr>
            <a:cxnSpLocks/>
          </p:cNvCxnSpPr>
          <p:nvPr/>
        </p:nvCxnSpPr>
        <p:spPr>
          <a:xfrm flipV="1">
            <a:off x="3086072" y="2727936"/>
            <a:ext cx="3498647" cy="56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22">
            <a:extLst>
              <a:ext uri="{FF2B5EF4-FFF2-40B4-BE49-F238E27FC236}">
                <a16:creationId xmlns:a16="http://schemas.microsoft.com/office/drawing/2014/main" id="{F9F804A9-2676-0313-8141-E3857113C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60" y="4402106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C2F084EF-CE23-9766-F297-22B0204AD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609" y="3547769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D32F5554-C5AD-FB2F-314A-BD872DAE2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218" y="3215892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5ADFB22F-A911-2D61-5E7A-1CD72E55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6548" y="4200930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37436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5" grpId="0" animBg="1"/>
      <p:bldP spid="27" grpId="0" animBg="1"/>
      <p:bldP spid="40" grpId="0"/>
      <p:bldP spid="41" grpId="0"/>
      <p:bldP spid="42" grpId="0"/>
      <p:bldP spid="43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906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Failover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4280131C-E492-DEF8-E42A-9C5069205C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87555" y="2890525"/>
            <a:ext cx="1440365" cy="933127"/>
          </a:xfrm>
          <a:prstGeom prst="rect">
            <a:avLst/>
          </a:prstGeom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5259C6D5-7771-BEF3-9DE4-59053E529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79" y="3938584"/>
            <a:ext cx="2195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360D2B-476A-0E57-4AC3-07AF0209E3F3}"/>
              </a:ext>
            </a:extLst>
          </p:cNvPr>
          <p:cNvCxnSpPr>
            <a:cxnSpLocks/>
          </p:cNvCxnSpPr>
          <p:nvPr/>
        </p:nvCxnSpPr>
        <p:spPr>
          <a:xfrm>
            <a:off x="5226664" y="3292390"/>
            <a:ext cx="2016083" cy="52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6BBB5F-5CD8-AB63-843C-B706C0CFBBC0}"/>
              </a:ext>
            </a:extLst>
          </p:cNvPr>
          <p:cNvCxnSpPr>
            <a:cxnSpLocks/>
          </p:cNvCxnSpPr>
          <p:nvPr/>
        </p:nvCxnSpPr>
        <p:spPr>
          <a:xfrm flipV="1">
            <a:off x="5226664" y="2746967"/>
            <a:ext cx="2016083" cy="36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7">
            <a:extLst>
              <a:ext uri="{FF2B5EF4-FFF2-40B4-BE49-F238E27FC236}">
                <a16:creationId xmlns:a16="http://schemas.microsoft.com/office/drawing/2014/main" id="{CEA53942-01CA-4B4C-58D8-5F0EFD3D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61" y="2369897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34C47E-196D-BDE6-53B1-E9A60E04C987}"/>
              </a:ext>
            </a:extLst>
          </p:cNvPr>
          <p:cNvSpPr/>
          <p:nvPr/>
        </p:nvSpPr>
        <p:spPr>
          <a:xfrm>
            <a:off x="7509170" y="2280081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F0F47D20-307E-2D62-477E-5988650E0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667" y="2442672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Main/primary EC2 instance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6877F61F-FCF5-8B43-952E-B7F9DB98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61" y="3534378"/>
            <a:ext cx="561206" cy="5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995A04-35FA-9F4E-B456-CB059A574BDD}"/>
              </a:ext>
            </a:extLst>
          </p:cNvPr>
          <p:cNvSpPr/>
          <p:nvPr/>
        </p:nvSpPr>
        <p:spPr>
          <a:xfrm>
            <a:off x="7509170" y="3444562"/>
            <a:ext cx="753788" cy="74083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29FF7232-F0DD-1A7C-BE55-205100DF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064" y="3585237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Failover EC2 instance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EE49AA46-AFF9-92CA-AAF1-8F7570C223EA}"/>
              </a:ext>
            </a:extLst>
          </p:cNvPr>
          <p:cNvSpPr txBox="1">
            <a:spLocks noChangeArrowheads="1"/>
          </p:cNvSpPr>
          <p:nvPr/>
        </p:nvSpPr>
        <p:spPr bwMode="auto">
          <a:xfrm rot="20967843">
            <a:off x="4152328" y="2411003"/>
            <a:ext cx="3752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Health check</a:t>
            </a:r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61B58F7F-5A11-4787-0662-A63E6CD39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2027" y="2655244"/>
            <a:ext cx="563311" cy="563311"/>
          </a:xfrm>
          <a:prstGeom prst="rect">
            <a:avLst/>
          </a:prstGeom>
        </p:spPr>
      </p:pic>
      <p:pic>
        <p:nvPicPr>
          <p:cNvPr id="27" name="Graphic 26" descr="Arrow: Rotate right with solid fill">
            <a:extLst>
              <a:ext uri="{FF2B5EF4-FFF2-40B4-BE49-F238E27FC236}">
                <a16:creationId xmlns:a16="http://schemas.microsoft.com/office/drawing/2014/main" id="{4ACEDF16-160D-41DF-85CC-95404403B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2781" y="2965704"/>
            <a:ext cx="673742" cy="673742"/>
          </a:xfrm>
          <a:prstGeom prst="rect">
            <a:avLst/>
          </a:prstGeom>
        </p:spPr>
      </p:pic>
      <p:pic>
        <p:nvPicPr>
          <p:cNvPr id="35" name="Graphic 21">
            <a:extLst>
              <a:ext uri="{FF2B5EF4-FFF2-40B4-BE49-F238E27FC236}">
                <a16:creationId xmlns:a16="http://schemas.microsoft.com/office/drawing/2014/main" id="{216EE17F-059C-8BFD-A02E-F994FE39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843" y="2719256"/>
            <a:ext cx="1029352" cy="103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0AD0C-494B-A59E-3E15-D234464FE143}"/>
              </a:ext>
            </a:extLst>
          </p:cNvPr>
          <p:cNvCxnSpPr>
            <a:cxnSpLocks/>
          </p:cNvCxnSpPr>
          <p:nvPr/>
        </p:nvCxnSpPr>
        <p:spPr>
          <a:xfrm>
            <a:off x="2604507" y="3269549"/>
            <a:ext cx="1215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/>
      <p:bldP spid="18" grpId="0" animBg="1"/>
      <p:bldP spid="19" grpId="0"/>
      <p:bldP spid="20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Latency routing policy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50021C0-0726-A696-B243-45EE21C740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626297" y="2261696"/>
            <a:ext cx="9586481" cy="3861736"/>
          </a:xfrm>
          <a:prstGeom prst="rect">
            <a:avLst/>
          </a:prstGeom>
        </p:spPr>
      </p:pic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D66EBA78-2BFD-1541-028C-BBEC339F24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8309302" y="4864809"/>
            <a:ext cx="847401" cy="548981"/>
          </a:xfrm>
          <a:prstGeom prst="rect">
            <a:avLst/>
          </a:prstGeom>
        </p:spPr>
      </p:pic>
      <p:pic>
        <p:nvPicPr>
          <p:cNvPr id="11" name="Picture 10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642E72D-E60D-C985-E926-D6B66FC7AA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6923161" y="3551110"/>
            <a:ext cx="847401" cy="548981"/>
          </a:xfrm>
          <a:prstGeom prst="rect">
            <a:avLst/>
          </a:prstGeom>
        </p:spPr>
      </p:pic>
      <p:pic>
        <p:nvPicPr>
          <p:cNvPr id="12" name="Picture 1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18B0D8C-A98E-D884-B219-4378895918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2601929" y="3953859"/>
            <a:ext cx="847401" cy="548981"/>
          </a:xfrm>
          <a:prstGeom prst="rect">
            <a:avLst/>
          </a:prstGeom>
        </p:spPr>
      </p:pic>
      <p:pic>
        <p:nvPicPr>
          <p:cNvPr id="13" name="Picture 12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E8C5CED-703F-BC94-6A87-04DE4B6654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3078569" y="5359197"/>
            <a:ext cx="847401" cy="548981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6F124876-3258-7544-7221-023EA287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17" y="4840507"/>
            <a:ext cx="482961" cy="4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014073-FEC1-A344-DA3F-DD2837D8CEB4}"/>
              </a:ext>
            </a:extLst>
          </p:cNvPr>
          <p:cNvSpPr/>
          <p:nvPr/>
        </p:nvSpPr>
        <p:spPr>
          <a:xfrm>
            <a:off x="5459099" y="4786420"/>
            <a:ext cx="583575" cy="57277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7">
            <a:extLst>
              <a:ext uri="{FF2B5EF4-FFF2-40B4-BE49-F238E27FC236}">
                <a16:creationId xmlns:a16="http://schemas.microsoft.com/office/drawing/2014/main" id="{EE83027F-FA85-EDDA-975D-AB6CFE41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97" y="3000581"/>
            <a:ext cx="482961" cy="4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7F1F86-946C-A9CC-D3FC-9CE7BD44EF44}"/>
              </a:ext>
            </a:extLst>
          </p:cNvPr>
          <p:cNvSpPr/>
          <p:nvPr/>
        </p:nvSpPr>
        <p:spPr>
          <a:xfrm>
            <a:off x="2128779" y="2946494"/>
            <a:ext cx="583575" cy="57277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E13EB8-071A-6986-D539-0F87A57D9B85}"/>
              </a:ext>
            </a:extLst>
          </p:cNvPr>
          <p:cNvCxnSpPr>
            <a:cxnSpLocks/>
          </p:cNvCxnSpPr>
          <p:nvPr/>
        </p:nvCxnSpPr>
        <p:spPr>
          <a:xfrm flipV="1">
            <a:off x="4038600" y="5139300"/>
            <a:ext cx="1262010" cy="49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C6076-C25F-C57E-1E9D-1E1571A81B25}"/>
              </a:ext>
            </a:extLst>
          </p:cNvPr>
          <p:cNvCxnSpPr>
            <a:cxnSpLocks/>
          </p:cNvCxnSpPr>
          <p:nvPr/>
        </p:nvCxnSpPr>
        <p:spPr>
          <a:xfrm flipH="1">
            <a:off x="6096000" y="4083745"/>
            <a:ext cx="802832" cy="7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FD6410-2915-F96C-6A3E-B03FA623EDB4}"/>
              </a:ext>
            </a:extLst>
          </p:cNvPr>
          <p:cNvCxnSpPr>
            <a:cxnSpLocks/>
          </p:cNvCxnSpPr>
          <p:nvPr/>
        </p:nvCxnSpPr>
        <p:spPr>
          <a:xfrm flipH="1" flipV="1">
            <a:off x="6209039" y="5055086"/>
            <a:ext cx="1906260" cy="8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3D53AF0-8107-21D9-7F20-54F3EACC7C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t="31359" r="12427" b="20012"/>
          <a:stretch/>
        </p:blipFill>
        <p:spPr>
          <a:xfrm>
            <a:off x="3974461" y="2523132"/>
            <a:ext cx="847401" cy="54898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ECB866B-B6A0-BDFF-A2DB-594CC2888CF1}"/>
              </a:ext>
            </a:extLst>
          </p:cNvPr>
          <p:cNvCxnSpPr>
            <a:cxnSpLocks/>
          </p:cNvCxnSpPr>
          <p:nvPr/>
        </p:nvCxnSpPr>
        <p:spPr>
          <a:xfrm flipH="1">
            <a:off x="2980706" y="2849797"/>
            <a:ext cx="937248" cy="28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825219-8CDE-F61B-2E50-72D3FE4AC3A9}"/>
              </a:ext>
            </a:extLst>
          </p:cNvPr>
          <p:cNvCxnSpPr>
            <a:cxnSpLocks/>
          </p:cNvCxnSpPr>
          <p:nvPr/>
        </p:nvCxnSpPr>
        <p:spPr>
          <a:xfrm flipH="1" flipV="1">
            <a:off x="2565448" y="3583578"/>
            <a:ext cx="293812" cy="30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Route 53 -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 domain name in Route 53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domain name to an EC2 instance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59362528-EB9F-4C43-35F2-D158A531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save and store data in a data storage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97BC322-C810-44C0-0C66-352160E47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1" r="5294" b="23941"/>
          <a:stretch/>
        </p:blipFill>
        <p:spPr>
          <a:xfrm>
            <a:off x="887555" y="3228068"/>
            <a:ext cx="5164788" cy="287584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F4022A3A-2040-747E-51E9-398B2B29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82" y="3428999"/>
            <a:ext cx="3146960" cy="198614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8656DE-CC48-1DC3-F790-0817F1778D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5487" r="21903" b="18381"/>
          <a:stretch/>
        </p:blipFill>
        <p:spPr>
          <a:xfrm>
            <a:off x="2146818" y="3628273"/>
            <a:ext cx="1073825" cy="1064742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8AD22E-32D8-8E8C-192F-7529942AFF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24547" r="20656" b="18382"/>
          <a:stretch/>
        </p:blipFill>
        <p:spPr>
          <a:xfrm>
            <a:off x="1239963" y="4662508"/>
            <a:ext cx="683840" cy="66878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1030ADC-45A0-41B5-0856-B732D4BDAB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2" t="22381" r="24646" b="23456"/>
          <a:stretch/>
        </p:blipFill>
        <p:spPr>
          <a:xfrm>
            <a:off x="3538528" y="3749704"/>
            <a:ext cx="587847" cy="619780"/>
          </a:xfrm>
          <a:prstGeom prst="rect">
            <a:avLst/>
          </a:prstGeom>
        </p:spPr>
      </p:pic>
      <p:pic>
        <p:nvPicPr>
          <p:cNvPr id="15" name="Picture 1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3B1487D-1B88-7386-D24F-038E5ECB81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7868" r="19160" b="28491"/>
          <a:stretch/>
        </p:blipFill>
        <p:spPr>
          <a:xfrm>
            <a:off x="3321717" y="4764526"/>
            <a:ext cx="804658" cy="572420"/>
          </a:xfrm>
          <a:prstGeom prst="rect">
            <a:avLst/>
          </a:prstGeom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FE9BF5E3-4E04-58DD-4BDE-D9642AB660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t="22381" r="34229" b="28186"/>
          <a:stretch/>
        </p:blipFill>
        <p:spPr>
          <a:xfrm>
            <a:off x="5069202" y="4319022"/>
            <a:ext cx="565587" cy="81034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D4519CF-8E9E-45D0-D851-D43BFA546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1236" r="17663" b="14293"/>
          <a:stretch/>
        </p:blipFill>
        <p:spPr>
          <a:xfrm>
            <a:off x="8837217" y="4648798"/>
            <a:ext cx="1497304" cy="15235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EBA432-FD35-690D-B4C8-58C95CC38134}"/>
              </a:ext>
            </a:extLst>
          </p:cNvPr>
          <p:cNvSpPr txBox="1"/>
          <p:nvPr/>
        </p:nvSpPr>
        <p:spPr>
          <a:xfrm>
            <a:off x="6939898" y="3589309"/>
            <a:ext cx="490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we can use the cloud to store data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17435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Certificate Manager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(ACM)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20">
            <a:extLst>
              <a:ext uri="{FF2B5EF4-FFF2-40B4-BE49-F238E27FC236}">
                <a16:creationId xmlns:a16="http://schemas.microsoft.com/office/drawing/2014/main" id="{011AA69E-F7C4-C99B-296D-DE2766E4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9703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allows you to create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SSL/TLS certificates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public TLS certificates that are provisioned by AWS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SSL/TLS certificates allow your website to be secure with HTTPS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9283152-9E33-943E-BFB6-903282A0B2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6" t="30112" r="33873" b="13279"/>
          <a:stretch/>
        </p:blipFill>
        <p:spPr>
          <a:xfrm>
            <a:off x="10433464" y="3971017"/>
            <a:ext cx="1085107" cy="1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Important to know…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DBEA5-7791-94AC-8C30-A602D25C5504}"/>
              </a:ext>
            </a:extLst>
          </p:cNvPr>
          <p:cNvSpPr txBox="1"/>
          <p:nvPr/>
        </p:nvSpPr>
        <p:spPr>
          <a:xfrm>
            <a:off x="887555" y="2547525"/>
            <a:ext cx="6234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://mywebsite1.com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7272A-E621-8343-DC8B-E42BE4519DD7}"/>
              </a:ext>
            </a:extLst>
          </p:cNvPr>
          <p:cNvSpPr txBox="1"/>
          <p:nvPr/>
        </p:nvSpPr>
        <p:spPr>
          <a:xfrm>
            <a:off x="921327" y="4018087"/>
            <a:ext cx="6234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://mywebsite2.com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9AD0D6-E9BC-BA37-2347-4D0EAC5246EB}"/>
              </a:ext>
            </a:extLst>
          </p:cNvPr>
          <p:cNvCxnSpPr>
            <a:cxnSpLocks/>
          </p:cNvCxnSpPr>
          <p:nvPr/>
        </p:nvCxnSpPr>
        <p:spPr>
          <a:xfrm flipH="1">
            <a:off x="5153891" y="2839912"/>
            <a:ext cx="2136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7889F-23B2-139E-05BD-E7BFD87A6B44}"/>
              </a:ext>
            </a:extLst>
          </p:cNvPr>
          <p:cNvCxnSpPr>
            <a:cxnSpLocks/>
          </p:cNvCxnSpPr>
          <p:nvPr/>
        </p:nvCxnSpPr>
        <p:spPr>
          <a:xfrm flipH="1">
            <a:off x="5340488" y="4310474"/>
            <a:ext cx="2136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2">
            <a:extLst>
              <a:ext uri="{FF2B5EF4-FFF2-40B4-BE49-F238E27FC236}">
                <a16:creationId xmlns:a16="http://schemas.microsoft.com/office/drawing/2014/main" id="{53F77271-E30F-BDC3-6A27-0FD1070A9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990" y="2614628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In-secure website  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F48A192-EF3F-463A-37AD-0DB030FCE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029" y="4082680"/>
            <a:ext cx="38772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Secure website</a:t>
            </a:r>
          </a:p>
        </p:txBody>
      </p:sp>
      <p:pic>
        <p:nvPicPr>
          <p:cNvPr id="23" name="Picture 2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DC6BCDB-36C7-7A7C-C565-8087D8438C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25487" r="20992" b="25349"/>
          <a:stretch/>
        </p:blipFill>
        <p:spPr>
          <a:xfrm>
            <a:off x="10051567" y="2289674"/>
            <a:ext cx="1003995" cy="87716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7A784D7-68D7-B813-64CF-52CA405CF5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8" t="23378" r="27034" b="22506"/>
          <a:stretch/>
        </p:blipFill>
        <p:spPr>
          <a:xfrm>
            <a:off x="9924718" y="3701151"/>
            <a:ext cx="960664" cy="11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9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ACM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6536789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 secure and an in-secure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an SSL certificate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our SSL certificate to our domain name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9153880F-B756-EC2C-1EE3-D100B202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11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CloudFront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92EB24B8-0E44-63D4-6F76-BA29C6F2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3" y="3346582"/>
            <a:ext cx="3181533" cy="31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9859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CloudFront is a content delivery network or CDN that is used to deliver content to users around the world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content may include images, text files or videos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improve read performance and to reduce latency; this is done by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caching content at edge locations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edge locations that are located globally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DE9584E0-1B07-DC7C-7477-B06A2E05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4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Origins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194B44DB-F343-0CC4-271F-A282BBAA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S3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S3 bucket can be used to distribute and cache files at the edge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origin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EC2 instance / Application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4176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How it works?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1B6366D-FD03-42C4-668B-9F6E2D039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578797" y="2023817"/>
            <a:ext cx="10144621" cy="4086572"/>
          </a:xfrm>
          <a:prstGeom prst="rect">
            <a:avLst/>
          </a:prstGeom>
        </p:spPr>
      </p:pic>
      <p:pic>
        <p:nvPicPr>
          <p:cNvPr id="18" name="Picture 17" descr="A red white and blue flag&#10;&#10;Description automatically generated">
            <a:extLst>
              <a:ext uri="{FF2B5EF4-FFF2-40B4-BE49-F238E27FC236}">
                <a16:creationId xmlns:a16="http://schemas.microsoft.com/office/drawing/2014/main" id="{EA1206B4-C0C4-53E8-AB07-3953BE68E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1" t="33104" r="27389" b="33729"/>
          <a:stretch/>
        </p:blipFill>
        <p:spPr>
          <a:xfrm>
            <a:off x="2958688" y="3034678"/>
            <a:ext cx="324503" cy="242466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DE46B023-B48A-D093-3DB0-53D46372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38" y="5027846"/>
            <a:ext cx="483764" cy="48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C49F3866-CC07-F13C-DA01-44B5FDDC98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31613" r="27389" b="33479"/>
          <a:stretch/>
        </p:blipFill>
        <p:spPr>
          <a:xfrm>
            <a:off x="6091585" y="5232434"/>
            <a:ext cx="324503" cy="252355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A3E88D81-D229-D69E-9FA8-9975A1022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4359" y="3051470"/>
            <a:ext cx="259089" cy="259089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9E742D13-729D-1B2D-4F02-5DDE175DE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3903" y="3277144"/>
            <a:ext cx="259089" cy="259089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C1B76F59-41B3-6BBC-598A-5A540E02B9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1247" y="3058467"/>
            <a:ext cx="259089" cy="259089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8A152F44-003C-2484-AAEB-477696BF34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3003" y="4916260"/>
            <a:ext cx="259089" cy="259089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81F029-D60F-040C-D815-85C1908C740C}"/>
              </a:ext>
            </a:extLst>
          </p:cNvPr>
          <p:cNvCxnSpPr>
            <a:cxnSpLocks/>
          </p:cNvCxnSpPr>
          <p:nvPr/>
        </p:nvCxnSpPr>
        <p:spPr bwMode="auto">
          <a:xfrm>
            <a:off x="2375942" y="3607966"/>
            <a:ext cx="3058513" cy="162446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CC2FDF-50E7-B091-08ED-2705E00C83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1585" y="5118265"/>
            <a:ext cx="2618290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FF8AC83B-2854-FA6A-7BBD-5376DB0A47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1" t="34601" r="28387" b="34861"/>
          <a:stretch/>
        </p:blipFill>
        <p:spPr>
          <a:xfrm>
            <a:off x="8793510" y="5353226"/>
            <a:ext cx="397163" cy="277912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93E9C40C-AE4A-B58A-D55F-6A885CBDFC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1630" y="5102889"/>
            <a:ext cx="259089" cy="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How it works?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1B6366D-FD03-42C4-668B-9F6E2D039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4" b="23368"/>
          <a:stretch/>
        </p:blipFill>
        <p:spPr>
          <a:xfrm>
            <a:off x="578797" y="2023817"/>
            <a:ext cx="10144621" cy="4086572"/>
          </a:xfrm>
          <a:prstGeom prst="rect">
            <a:avLst/>
          </a:prstGeom>
        </p:spPr>
      </p:pic>
      <p:pic>
        <p:nvPicPr>
          <p:cNvPr id="18" name="Picture 17" descr="A red white and blue flag&#10;&#10;Description automatically generated">
            <a:extLst>
              <a:ext uri="{FF2B5EF4-FFF2-40B4-BE49-F238E27FC236}">
                <a16:creationId xmlns:a16="http://schemas.microsoft.com/office/drawing/2014/main" id="{EA1206B4-C0C4-53E8-AB07-3953BE68E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1" t="33104" r="27389" b="33729"/>
          <a:stretch/>
        </p:blipFill>
        <p:spPr>
          <a:xfrm>
            <a:off x="2958688" y="3034678"/>
            <a:ext cx="324503" cy="242466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DE46B023-B48A-D093-3DB0-53D46372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38" y="5027846"/>
            <a:ext cx="483764" cy="48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C49F3866-CC07-F13C-DA01-44B5FDDC98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31613" r="27389" b="33479"/>
          <a:stretch/>
        </p:blipFill>
        <p:spPr>
          <a:xfrm>
            <a:off x="6091585" y="5232434"/>
            <a:ext cx="324503" cy="252355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A3E88D81-D229-D69E-9FA8-9975A1022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4359" y="3051470"/>
            <a:ext cx="259089" cy="259089"/>
          </a:xfrm>
          <a:prstGeom prst="rect">
            <a:avLst/>
          </a:prstGeom>
        </p:spPr>
      </p:pic>
      <p:pic>
        <p:nvPicPr>
          <p:cNvPr id="63" name="Graphic 29">
            <a:extLst>
              <a:ext uri="{FF2B5EF4-FFF2-40B4-BE49-F238E27FC236}">
                <a16:creationId xmlns:a16="http://schemas.microsoft.com/office/drawing/2014/main" id="{22FAEBC9-B6A1-9AEE-AD77-2AB4DF83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04" y="3280008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9E742D13-729D-1B2D-4F02-5DDE175DE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3903" y="3277144"/>
            <a:ext cx="259089" cy="259089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C1B76F59-41B3-6BBC-598A-5A540E02B9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1247" y="3058467"/>
            <a:ext cx="259089" cy="259089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8A152F44-003C-2484-AAEB-477696BF34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19686" y="5024662"/>
            <a:ext cx="259089" cy="259089"/>
          </a:xfrm>
          <a:prstGeom prst="rect">
            <a:avLst/>
          </a:prstGeom>
        </p:spPr>
      </p:pic>
      <p:sp>
        <p:nvSpPr>
          <p:cNvPr id="69" name="TextBox 22">
            <a:extLst>
              <a:ext uri="{FF2B5EF4-FFF2-40B4-BE49-F238E27FC236}">
                <a16:creationId xmlns:a16="http://schemas.microsoft.com/office/drawing/2014/main" id="{97224175-9335-14DA-66E0-A34C8C913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89" y="2305793"/>
            <a:ext cx="11465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Edge location</a:t>
            </a:r>
          </a:p>
        </p:txBody>
      </p:sp>
      <p:pic>
        <p:nvPicPr>
          <p:cNvPr id="70" name="Graphic 29">
            <a:extLst>
              <a:ext uri="{FF2B5EF4-FFF2-40B4-BE49-F238E27FC236}">
                <a16:creationId xmlns:a16="http://schemas.microsoft.com/office/drawing/2014/main" id="{8349B2A1-A62D-4CF0-CA14-C9BD16D1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0" y="2037318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29">
            <a:extLst>
              <a:ext uri="{FF2B5EF4-FFF2-40B4-BE49-F238E27FC236}">
                <a16:creationId xmlns:a16="http://schemas.microsoft.com/office/drawing/2014/main" id="{EC98B9F5-D9DD-B075-14A1-E181BE01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85" y="4728299"/>
            <a:ext cx="259089" cy="2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81F029-D60F-040C-D815-85C1908C740C}"/>
              </a:ext>
            </a:extLst>
          </p:cNvPr>
          <p:cNvCxnSpPr>
            <a:cxnSpLocks/>
          </p:cNvCxnSpPr>
          <p:nvPr/>
        </p:nvCxnSpPr>
        <p:spPr bwMode="auto">
          <a:xfrm>
            <a:off x="2862693" y="3580857"/>
            <a:ext cx="2571762" cy="1651577"/>
          </a:xfrm>
          <a:prstGeom prst="straightConnector1">
            <a:avLst/>
          </a:prstGeom>
          <a:ln>
            <a:headEnd type="arrow" w="med" len="sm"/>
            <a:tailEnd type="arrow" w="med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CC2FDF-50E7-B091-08ED-2705E00C83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1585" y="4916260"/>
            <a:ext cx="2900507" cy="202005"/>
          </a:xfrm>
          <a:prstGeom prst="straightConnector1">
            <a:avLst/>
          </a:prstGeom>
          <a:ln>
            <a:headEnd type="arrow" w="med" len="sm"/>
            <a:tailEnd type="arrow" w="med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FF8AC83B-2854-FA6A-7BBD-5376DB0A47A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1" t="34601" r="28387" b="34861"/>
          <a:stretch/>
        </p:blipFill>
        <p:spPr>
          <a:xfrm>
            <a:off x="8793510" y="5353226"/>
            <a:ext cx="397163" cy="277912"/>
          </a:xfrm>
          <a:prstGeom prst="rect">
            <a:avLst/>
          </a:prstGeom>
        </p:spPr>
      </p:pic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93E9C40C-AE4A-B58A-D55F-6A885CBDFC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1630" y="5102889"/>
            <a:ext cx="259089" cy="25908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114434-2E96-CBE2-9B28-EB293DC4D8B0}"/>
              </a:ext>
            </a:extLst>
          </p:cNvPr>
          <p:cNvSpPr/>
          <p:nvPr/>
        </p:nvSpPr>
        <p:spPr>
          <a:xfrm>
            <a:off x="2509165" y="3201267"/>
            <a:ext cx="406569" cy="3482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2CA04-6EF1-BDC0-4E92-0B6447FB9484}"/>
              </a:ext>
            </a:extLst>
          </p:cNvPr>
          <p:cNvSpPr/>
          <p:nvPr/>
        </p:nvSpPr>
        <p:spPr>
          <a:xfrm>
            <a:off x="9055241" y="4639166"/>
            <a:ext cx="406569" cy="34822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1" grpId="0" animBg="1"/>
      <p:bldP spid="1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CloudFront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CloudFront distribution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DD52ADAF-9419-3865-C72B-D20A53B7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61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1830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organized collection of data that is accessed and stored electronically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store structured data (data arranged in rows and columns) in a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examples include: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>
              <a:buFontTx/>
              <a:buChar char="-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2B8EC763-96D1-53B9-0EFA-C2DB07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46" r="21155" b="20760"/>
          <a:stretch/>
        </p:blipFill>
        <p:spPr>
          <a:xfrm>
            <a:off x="9163863" y="3820124"/>
            <a:ext cx="2592708" cy="2440428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A95E866-FCE2-53A7-B79B-5DAD695360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2052" r="20406" b="14276"/>
          <a:stretch/>
        </p:blipFill>
        <p:spPr>
          <a:xfrm>
            <a:off x="2783462" y="4315525"/>
            <a:ext cx="502326" cy="534389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210585A-A5BC-7623-0214-BBBC1BC8F4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32855" r="12676" b="25249"/>
          <a:stretch/>
        </p:blipFill>
        <p:spPr>
          <a:xfrm>
            <a:off x="2373764" y="4920038"/>
            <a:ext cx="819397" cy="45886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728214D-C5F2-BE9D-4D38-3B7E783984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136" r="19161" b="19264"/>
          <a:stretch/>
        </p:blipFill>
        <p:spPr>
          <a:xfrm>
            <a:off x="2155537" y="5519148"/>
            <a:ext cx="436454" cy="4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Global Accelerator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BF7FBF89-66A0-E890-AB26-BCDD1A3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6" y="3335429"/>
            <a:ext cx="3181533" cy="3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DF3AE5EC-F855-6A22-48A9-EA23A3F9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48" y="3346583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69991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Global Accelerator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38271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Global Accelerator is a service that allows you to create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‘accelerators’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used to improve your applications’ performance and availability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see up to a 60% improvement with Global Accelerator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downfall is that it can get expensive to use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31DCF537-8B05-829D-A6CD-2613016A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6" y="237879"/>
            <a:ext cx="750122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17B0586F-B93C-EE41-70ED-BAB4BB6C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6311"/>
            <a:ext cx="767264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19">
            <a:extLst>
              <a:ext uri="{FF2B5EF4-FFF2-40B4-BE49-F238E27FC236}">
                <a16:creationId xmlns:a16="http://schemas.microsoft.com/office/drawing/2014/main" id="{DE9584E0-1B07-DC7C-7477-B06A2E05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3"/>
            <a:ext cx="784404" cy="7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33261ED0-7F55-ABB7-7C1D-E24F1EFCB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1"/>
            <a:ext cx="752751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977A789-6705-C6F5-C417-13C888937F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1" t="20422" r="21155" b="22506"/>
          <a:stretch/>
        </p:blipFill>
        <p:spPr>
          <a:xfrm>
            <a:off x="10029372" y="4478654"/>
            <a:ext cx="1512128" cy="1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Global Accelerator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 speed test with global accelerator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22">
            <a:extLst>
              <a:ext uri="{FF2B5EF4-FFF2-40B4-BE49-F238E27FC236}">
                <a16:creationId xmlns:a16="http://schemas.microsoft.com/office/drawing/2014/main" id="{19C2AF62-F968-C799-FA74-A3159323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25" y="236311"/>
            <a:ext cx="752751" cy="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2E163B7-B04D-F518-4F72-C342EF93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7819-7AFA-DEE2-48D2-81AA7A49775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1545E6A-61C2-B73C-DC8A-53A965178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337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is docker?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7608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platform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used for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packaged into containers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be easily run on any machine and without any compatibility issues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289D96B-04EA-A4C7-8FDE-B5EF79783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10165278" y="366926"/>
            <a:ext cx="1634836" cy="9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Docker on EC2 - example: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981F20-D931-639B-0B2C-C057C6A0AB21}"/>
              </a:ext>
            </a:extLst>
          </p:cNvPr>
          <p:cNvSpPr/>
          <p:nvPr/>
        </p:nvSpPr>
        <p:spPr>
          <a:xfrm>
            <a:off x="864920" y="2221536"/>
            <a:ext cx="9662193" cy="362197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453BB9-5AE9-6348-2F46-62BE91A1799F}"/>
              </a:ext>
            </a:extLst>
          </p:cNvPr>
          <p:cNvSpPr/>
          <p:nvPr/>
        </p:nvSpPr>
        <p:spPr>
          <a:xfrm>
            <a:off x="1305293" y="2503761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4745A1F-CB5C-11B4-338F-726311295F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1794161" y="2684060"/>
            <a:ext cx="1634836" cy="958895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3CAF201D-0522-2FED-F12C-32AECA47D7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37297" r="13445" b="37700"/>
          <a:stretch/>
        </p:blipFill>
        <p:spPr>
          <a:xfrm>
            <a:off x="1664887" y="4744054"/>
            <a:ext cx="1893384" cy="647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5CA910-C3D8-F8B9-3FC0-45494E90887A}"/>
              </a:ext>
            </a:extLst>
          </p:cNvPr>
          <p:cNvSpPr txBox="1"/>
          <p:nvPr/>
        </p:nvSpPr>
        <p:spPr>
          <a:xfrm>
            <a:off x="1462560" y="3753726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D2A5FD-0D43-FC2B-D15E-67259BB0705D}"/>
              </a:ext>
            </a:extLst>
          </p:cNvPr>
          <p:cNvSpPr/>
          <p:nvPr/>
        </p:nvSpPr>
        <p:spPr>
          <a:xfrm>
            <a:off x="4406734" y="2503761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ADBA887-1D1A-4E83-6317-A41A23C25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4895602" y="2684060"/>
            <a:ext cx="1634836" cy="958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E46F35-0CA3-F846-4D2F-5FB7AC44ACB2}"/>
              </a:ext>
            </a:extLst>
          </p:cNvPr>
          <p:cNvSpPr txBox="1"/>
          <p:nvPr/>
        </p:nvSpPr>
        <p:spPr>
          <a:xfrm>
            <a:off x="4564001" y="3753726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757C41-FBEA-ACD6-A359-A09ED315F889}"/>
              </a:ext>
            </a:extLst>
          </p:cNvPr>
          <p:cNvSpPr/>
          <p:nvPr/>
        </p:nvSpPr>
        <p:spPr>
          <a:xfrm>
            <a:off x="7395358" y="2526843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EAA76E7-33B8-FB5F-FC1A-123721D45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7884226" y="2707142"/>
            <a:ext cx="1634836" cy="958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A7CED2-6300-C938-08D7-8B7BF2C9F460}"/>
              </a:ext>
            </a:extLst>
          </p:cNvPr>
          <p:cNvSpPr txBox="1"/>
          <p:nvPr/>
        </p:nvSpPr>
        <p:spPr>
          <a:xfrm>
            <a:off x="7552625" y="3776808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pic>
        <p:nvPicPr>
          <p:cNvPr id="24" name="Picture 23" descr="Logo&#10;&#10;Description automatically generated with low confidence">
            <a:extLst>
              <a:ext uri="{FF2B5EF4-FFF2-40B4-BE49-F238E27FC236}">
                <a16:creationId xmlns:a16="http://schemas.microsoft.com/office/drawing/2014/main" id="{18F98551-D4BF-C4E9-5566-0C26C4CDCA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t="34842" r="9933" b="40407"/>
          <a:stretch/>
        </p:blipFill>
        <p:spPr>
          <a:xfrm>
            <a:off x="4788370" y="4711124"/>
            <a:ext cx="1849300" cy="56069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B56F78D-5A72-3008-501B-89EB370E1B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19352" r="22713" b="19761"/>
          <a:stretch/>
        </p:blipFill>
        <p:spPr>
          <a:xfrm>
            <a:off x="8212245" y="4456780"/>
            <a:ext cx="845857" cy="9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 animBg="1"/>
      <p:bldP spid="18" grpId="0"/>
      <p:bldP spid="19" grpId="0" animBg="1"/>
      <p:bldP spid="22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C325060-AB5E-261F-ACD1-3EC1A77BC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55" y="3182907"/>
            <a:ext cx="2209381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56AA4F-69C0-E27E-0152-765C2BB96DE5}"/>
              </a:ext>
            </a:extLst>
          </p:cNvPr>
          <p:cNvSpPr txBox="1"/>
          <p:nvPr/>
        </p:nvSpPr>
        <p:spPr>
          <a:xfrm>
            <a:off x="1400756" y="2463551"/>
            <a:ext cx="315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Docker file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ABCBFF87-3DE0-B0A1-4803-5691E6E2E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19" y="2206406"/>
            <a:ext cx="914400" cy="9144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A86EA346-AC3C-CFC8-41D7-2B320417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220640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49F898-3DB2-BE00-CB27-F04039E6ECBB}"/>
              </a:ext>
            </a:extLst>
          </p:cNvPr>
          <p:cNvSpPr txBox="1"/>
          <p:nvPr/>
        </p:nvSpPr>
        <p:spPr>
          <a:xfrm>
            <a:off x="7121111" y="2444371"/>
            <a:ext cx="4553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file into a Docker image</a:t>
            </a:r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292B6CF2-BDB1-FD6F-2190-BB0C7ECA81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17780" r="21404" b="16534"/>
          <a:stretch/>
        </p:blipFill>
        <p:spPr>
          <a:xfrm>
            <a:off x="8463485" y="3120806"/>
            <a:ext cx="1869128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F9018D-2DF6-CE69-D15C-F69C71614147}"/>
              </a:ext>
            </a:extLst>
          </p:cNvPr>
          <p:cNvCxnSpPr>
            <a:cxnSpLocks/>
          </p:cNvCxnSpPr>
          <p:nvPr/>
        </p:nvCxnSpPr>
        <p:spPr>
          <a:xfrm>
            <a:off x="4963759" y="4267486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9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FB7DF-8913-7708-24A7-4AD25619F7FA}"/>
              </a:ext>
            </a:extLst>
          </p:cNvPr>
          <p:cNvSpPr txBox="1"/>
          <p:nvPr/>
        </p:nvSpPr>
        <p:spPr>
          <a:xfrm>
            <a:off x="1669213" y="2313458"/>
            <a:ext cx="315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 to a Docker image repository 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3550DD1A-B8C8-1226-9E32-A83951B993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17780" r="21404" b="16534"/>
          <a:stretch/>
        </p:blipFill>
        <p:spPr>
          <a:xfrm>
            <a:off x="2133331" y="3224389"/>
            <a:ext cx="1869128" cy="23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7DD75065-5472-C709-C6A3-8980589B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372" y="2161309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95EE21-3690-851A-71A5-441B6F4BC6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64"/>
          <a:stretch/>
        </p:blipFill>
        <p:spPr>
          <a:xfrm>
            <a:off x="8165285" y="2529096"/>
            <a:ext cx="1893384" cy="7584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461437-A642-FBEA-A6BE-B71CF2B79895}"/>
              </a:ext>
            </a:extLst>
          </p:cNvPr>
          <p:cNvSpPr txBox="1"/>
          <p:nvPr/>
        </p:nvSpPr>
        <p:spPr>
          <a:xfrm>
            <a:off x="7388014" y="3346245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pic>
        <p:nvPicPr>
          <p:cNvPr id="37" name="Graphic 20">
            <a:extLst>
              <a:ext uri="{FF2B5EF4-FFF2-40B4-BE49-F238E27FC236}">
                <a16:creationId xmlns:a16="http://schemas.microsoft.com/office/drawing/2014/main" id="{576E7C5B-54FC-0AC9-A785-DD1742B1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0" y="4093245"/>
            <a:ext cx="922824" cy="92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DB3621-45ED-DF6B-10E6-7EEF0880C499}"/>
              </a:ext>
            </a:extLst>
          </p:cNvPr>
          <p:cNvSpPr/>
          <p:nvPr/>
        </p:nvSpPr>
        <p:spPr>
          <a:xfrm>
            <a:off x="7825410" y="2313457"/>
            <a:ext cx="2612573" cy="345795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64C5ED-D753-60E9-D152-026A8E05D7F3}"/>
              </a:ext>
            </a:extLst>
          </p:cNvPr>
          <p:cNvSpPr txBox="1"/>
          <p:nvPr/>
        </p:nvSpPr>
        <p:spPr>
          <a:xfrm>
            <a:off x="7415454" y="5184048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ECR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135F83-A912-899C-F42B-F20702C17749}"/>
              </a:ext>
            </a:extLst>
          </p:cNvPr>
          <p:cNvCxnSpPr>
            <a:cxnSpLocks/>
          </p:cNvCxnSpPr>
          <p:nvPr/>
        </p:nvCxnSpPr>
        <p:spPr>
          <a:xfrm>
            <a:off x="4820258" y="4093245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3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8" grpId="0" animBg="1"/>
      <p:bldP spid="39" grpId="0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does docker work?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FB7DF-8913-7708-24A7-4AD25619F7FA}"/>
              </a:ext>
            </a:extLst>
          </p:cNvPr>
          <p:cNvSpPr txBox="1"/>
          <p:nvPr/>
        </p:nvSpPr>
        <p:spPr>
          <a:xfrm>
            <a:off x="1669213" y="2313458"/>
            <a:ext cx="3151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 from our Docker image repository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417219-264E-6461-6092-AF0D38E8E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/>
          <a:stretch/>
        </p:blipFill>
        <p:spPr>
          <a:xfrm>
            <a:off x="2298043" y="3418665"/>
            <a:ext cx="1893384" cy="7584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7CAD74-66E5-7AC9-149A-921CC80297E3}"/>
              </a:ext>
            </a:extLst>
          </p:cNvPr>
          <p:cNvSpPr txBox="1"/>
          <p:nvPr/>
        </p:nvSpPr>
        <p:spPr>
          <a:xfrm>
            <a:off x="1520772" y="4235814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pic>
        <p:nvPicPr>
          <p:cNvPr id="27" name="Graphic 20">
            <a:extLst>
              <a:ext uri="{FF2B5EF4-FFF2-40B4-BE49-F238E27FC236}">
                <a16:creationId xmlns:a16="http://schemas.microsoft.com/office/drawing/2014/main" id="{475BE485-CBD0-664A-200F-29604116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07" y="4772223"/>
            <a:ext cx="922824" cy="92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6404D8-718B-89ED-4231-C3C3899BF7F1}"/>
              </a:ext>
            </a:extLst>
          </p:cNvPr>
          <p:cNvSpPr/>
          <p:nvPr/>
        </p:nvSpPr>
        <p:spPr>
          <a:xfrm>
            <a:off x="1958168" y="3203026"/>
            <a:ext cx="2612573" cy="30575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5D56C-A3DE-EDBB-1276-306045CF98B2}"/>
              </a:ext>
            </a:extLst>
          </p:cNvPr>
          <p:cNvSpPr txBox="1"/>
          <p:nvPr/>
        </p:nvSpPr>
        <p:spPr>
          <a:xfrm>
            <a:off x="1520771" y="5741400"/>
            <a:ext cx="3224697" cy="47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ECR </a:t>
            </a:r>
          </a:p>
        </p:txBody>
      </p:sp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32B159B7-1DE2-77DB-F87A-90365699E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372" y="216130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49264F-D954-76C7-51D7-78950C9B0184}"/>
              </a:ext>
            </a:extLst>
          </p:cNvPr>
          <p:cNvSpPr txBox="1"/>
          <p:nvPr/>
        </p:nvSpPr>
        <p:spPr>
          <a:xfrm>
            <a:off x="6094020" y="2426938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Docker image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459749-8261-296D-71BB-61984B3DF19B}"/>
              </a:ext>
            </a:extLst>
          </p:cNvPr>
          <p:cNvSpPr/>
          <p:nvPr/>
        </p:nvSpPr>
        <p:spPr>
          <a:xfrm>
            <a:off x="7836722" y="3122148"/>
            <a:ext cx="2612573" cy="30575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E5651B2-213C-03C2-3778-69906426B1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7369" r="10431" b="26995"/>
          <a:stretch/>
        </p:blipFill>
        <p:spPr>
          <a:xfrm>
            <a:off x="8325590" y="3302447"/>
            <a:ext cx="1634836" cy="95889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676ABB-D2B0-018B-7AF1-0624030D9B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37297" r="13445" b="37700"/>
          <a:stretch/>
        </p:blipFill>
        <p:spPr>
          <a:xfrm>
            <a:off x="8196316" y="5362441"/>
            <a:ext cx="1893384" cy="647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F3C341-3A59-9BFA-0D53-5998D1B6A83F}"/>
              </a:ext>
            </a:extLst>
          </p:cNvPr>
          <p:cNvSpPr txBox="1"/>
          <p:nvPr/>
        </p:nvSpPr>
        <p:spPr>
          <a:xfrm>
            <a:off x="7993989" y="4372113"/>
            <a:ext cx="2165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container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7820D6-C6A8-89D8-F14D-8CF9931CB356}"/>
              </a:ext>
            </a:extLst>
          </p:cNvPr>
          <p:cNvCxnSpPr>
            <a:cxnSpLocks/>
          </p:cNvCxnSpPr>
          <p:nvPr/>
        </p:nvCxnSpPr>
        <p:spPr>
          <a:xfrm>
            <a:off x="5028955" y="4299435"/>
            <a:ext cx="21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1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30" grpId="0" animBg="1"/>
      <p:bldP spid="31" grpId="0"/>
      <p:bldP spid="10" grpId="0"/>
      <p:bldP spid="11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201526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can be defined as a service that provides connectivity among many kinds of services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417C3C-24CF-7D94-0AB3-EE9D74793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8166" r="6441" b="7542"/>
          <a:stretch/>
        </p:blipFill>
        <p:spPr>
          <a:xfrm>
            <a:off x="7722109" y="3230668"/>
            <a:ext cx="3110344" cy="3021690"/>
          </a:xfrm>
          <a:prstGeom prst="rect">
            <a:avLst/>
          </a:prstGeom>
        </p:spPr>
      </p:pic>
      <p:pic>
        <p:nvPicPr>
          <p:cNvPr id="10" name="Picture 9" descr="Rectangle&#10;&#10;Description automatically generated with low confidence">
            <a:extLst>
              <a:ext uri="{FF2B5EF4-FFF2-40B4-BE49-F238E27FC236}">
                <a16:creationId xmlns:a16="http://schemas.microsoft.com/office/drawing/2014/main" id="{D79D1F1E-3BB4-C938-9CEF-3370A574E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30860" r="20406" b="21758"/>
          <a:stretch/>
        </p:blipFill>
        <p:spPr>
          <a:xfrm>
            <a:off x="9002994" y="4453247"/>
            <a:ext cx="510511" cy="409271"/>
          </a:xfrm>
          <a:prstGeom prst="rect">
            <a:avLst/>
          </a:prstGeom>
        </p:spPr>
      </p:pic>
      <p:pic>
        <p:nvPicPr>
          <p:cNvPr id="11" name="Picture 10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8A1CB9A-6652-B803-752B-9FDF517CA4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46" r="21155" b="20760"/>
          <a:stretch/>
        </p:blipFill>
        <p:spPr>
          <a:xfrm>
            <a:off x="10932933" y="5612360"/>
            <a:ext cx="601083" cy="56577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536BE9-BBB4-C3CC-9741-EEE26A845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8865" r="19907" b="23005"/>
          <a:stretch/>
        </p:blipFill>
        <p:spPr>
          <a:xfrm>
            <a:off x="6976231" y="4993146"/>
            <a:ext cx="645398" cy="500248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8828A7E-CA3B-BB0E-8CCD-C91025F930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t="27368" r="19908" b="20270"/>
          <a:stretch/>
        </p:blipFill>
        <p:spPr>
          <a:xfrm>
            <a:off x="7041064" y="3439183"/>
            <a:ext cx="681045" cy="5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Managing docker containers on AWS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24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Container Registry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(ECR)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99269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121162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“git-hub” like repository that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of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images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images are then available for use by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ECS or Fargate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C312A7-6007-C01F-177B-6438F34E9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17892" r="18910" b="19762"/>
          <a:stretch/>
        </p:blipFill>
        <p:spPr>
          <a:xfrm>
            <a:off x="9755267" y="4396124"/>
            <a:ext cx="1540245" cy="1565289"/>
          </a:xfrm>
          <a:prstGeom prst="rect">
            <a:avLst/>
          </a:prstGeom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024CC07C-98A7-54D2-CAFA-9A864CD1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2982D4E9-F83B-3F7C-05EE-25578408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390" y="237879"/>
            <a:ext cx="710429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Container Service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(ECS)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17072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service which allows you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your docker containers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ECS you must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cloud infrastructure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yourself, which includes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 instances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53B24E19-E6BF-78BA-CF02-5BD3A84DC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2553" r="15419" b="22256"/>
          <a:stretch/>
        </p:blipFill>
        <p:spPr>
          <a:xfrm>
            <a:off x="4438134" y="3981503"/>
            <a:ext cx="2535913" cy="196230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48A647D4-F963-1AFF-58D3-F25B4A93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6852" y="4663827"/>
            <a:ext cx="914400" cy="914400"/>
          </a:xfrm>
          <a:prstGeom prst="rect">
            <a:avLst/>
          </a:prstGeom>
        </p:spPr>
      </p:pic>
      <p:pic>
        <p:nvPicPr>
          <p:cNvPr id="14" name="Graphic 14">
            <a:extLst>
              <a:ext uri="{FF2B5EF4-FFF2-40B4-BE49-F238E27FC236}">
                <a16:creationId xmlns:a16="http://schemas.microsoft.com/office/drawing/2014/main" id="{212F518F-F8D9-F27A-209B-239ABFE7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1" y="216200"/>
            <a:ext cx="747228" cy="77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94F2AA69-2A28-D7BE-948E-DC92D17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F9E5800C-D842-78A5-9FB8-A2547DD3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4462594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E1304A-3397-06D5-3BFF-37FAF1853A4C}"/>
              </a:ext>
            </a:extLst>
          </p:cNvPr>
          <p:cNvSpPr/>
          <p:nvPr/>
        </p:nvSpPr>
        <p:spPr>
          <a:xfrm>
            <a:off x="881547" y="420926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4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Running docker containers on ECS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6783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How it works?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57965" y="3429002"/>
            <a:ext cx="4614369" cy="189114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63909-D720-17ED-E637-4B40D800E7FF}"/>
              </a:ext>
            </a:extLst>
          </p:cNvPr>
          <p:cNvSpPr/>
          <p:nvPr/>
        </p:nvSpPr>
        <p:spPr>
          <a:xfrm>
            <a:off x="6268709" y="3429001"/>
            <a:ext cx="4614369" cy="1891144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pic>
        <p:nvPicPr>
          <p:cNvPr id="10" name="Graphic 18">
            <a:extLst>
              <a:ext uri="{FF2B5EF4-FFF2-40B4-BE49-F238E27FC236}">
                <a16:creationId xmlns:a16="http://schemas.microsoft.com/office/drawing/2014/main" id="{006255F7-E295-686F-B44F-09EADAD8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1">
            <a:extLst>
              <a:ext uri="{FF2B5EF4-FFF2-40B4-BE49-F238E27FC236}">
                <a16:creationId xmlns:a16="http://schemas.microsoft.com/office/drawing/2014/main" id="{A473F557-DEC8-AA33-AB98-BFB996B6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839" y="469737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18" name="Graphic 40">
            <a:extLst>
              <a:ext uri="{FF2B5EF4-FFF2-40B4-BE49-F238E27FC236}">
                <a16:creationId xmlns:a16="http://schemas.microsoft.com/office/drawing/2014/main" id="{32E59050-3804-451F-57E3-DADBCDFB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52" y="42211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1">
            <a:extLst>
              <a:ext uri="{FF2B5EF4-FFF2-40B4-BE49-F238E27FC236}">
                <a16:creationId xmlns:a16="http://schemas.microsoft.com/office/drawing/2014/main" id="{C5B4000B-870B-FF8E-6E1F-454FA0BAB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468" y="469737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26" name="Graphic 40">
            <a:extLst>
              <a:ext uri="{FF2B5EF4-FFF2-40B4-BE49-F238E27FC236}">
                <a16:creationId xmlns:a16="http://schemas.microsoft.com/office/drawing/2014/main" id="{555A2CE5-C750-0A4A-3C37-E6C32970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81" y="42211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1">
            <a:extLst>
              <a:ext uri="{FF2B5EF4-FFF2-40B4-BE49-F238E27FC236}">
                <a16:creationId xmlns:a16="http://schemas.microsoft.com/office/drawing/2014/main" id="{C450950E-FA47-C1CD-F7D0-C0FB48198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8056" y="4716424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31" name="Graphic 40">
            <a:extLst>
              <a:ext uri="{FF2B5EF4-FFF2-40B4-BE49-F238E27FC236}">
                <a16:creationId xmlns:a16="http://schemas.microsoft.com/office/drawing/2014/main" id="{37AFFC3B-6771-56CB-1E8D-D5A99C8A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69" y="42401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266E78-580D-A0EE-A726-4FFAF4811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282" y="473578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39" name="Graphic 40">
            <a:extLst>
              <a:ext uri="{FF2B5EF4-FFF2-40B4-BE49-F238E27FC236}">
                <a16:creationId xmlns:a16="http://schemas.microsoft.com/office/drawing/2014/main" id="{B4853CFD-A80D-A21F-B30D-EF144764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95" y="425953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31">
            <a:extLst>
              <a:ext uri="{FF2B5EF4-FFF2-40B4-BE49-F238E27FC236}">
                <a16:creationId xmlns:a16="http://schemas.microsoft.com/office/drawing/2014/main" id="{D379285D-E003-8C3A-69C4-D72E7116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0911" y="473578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47" name="Graphic 40">
            <a:extLst>
              <a:ext uri="{FF2B5EF4-FFF2-40B4-BE49-F238E27FC236}">
                <a16:creationId xmlns:a16="http://schemas.microsoft.com/office/drawing/2014/main" id="{5D7F9CDD-DCA8-F613-8DCB-D11401DF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24" y="425953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31">
            <a:extLst>
              <a:ext uri="{FF2B5EF4-FFF2-40B4-BE49-F238E27FC236}">
                <a16:creationId xmlns:a16="http://schemas.microsoft.com/office/drawing/2014/main" id="{C0753FE4-1EF8-2A8F-CEC9-0BDBEE054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499" y="4754836"/>
            <a:ext cx="1209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49" name="Graphic 40">
            <a:extLst>
              <a:ext uri="{FF2B5EF4-FFF2-40B4-BE49-F238E27FC236}">
                <a16:creationId xmlns:a16="http://schemas.microsoft.com/office/drawing/2014/main" id="{3B7759FA-182C-5345-D263-672F54AD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12" y="427858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9A13685-D0A4-A54B-44AE-7A06588BD8C6}"/>
              </a:ext>
            </a:extLst>
          </p:cNvPr>
          <p:cNvSpPr/>
          <p:nvPr/>
        </p:nvSpPr>
        <p:spPr>
          <a:xfrm>
            <a:off x="1370438" y="3123065"/>
            <a:ext cx="9640601" cy="2470213"/>
          </a:xfrm>
          <a:prstGeom prst="rect">
            <a:avLst/>
          </a:prstGeom>
          <a:noFill/>
          <a:ln w="28575">
            <a:solidFill>
              <a:srgbClr val="D8661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ECS Service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E6C969-7D82-3D64-0C39-812ECD531D4A}"/>
              </a:ext>
            </a:extLst>
          </p:cNvPr>
          <p:cNvSpPr/>
          <p:nvPr/>
        </p:nvSpPr>
        <p:spPr>
          <a:xfrm>
            <a:off x="1180961" y="2753168"/>
            <a:ext cx="10123484" cy="3219135"/>
          </a:xfrm>
          <a:prstGeom prst="rect">
            <a:avLst/>
          </a:prstGeom>
          <a:noFill/>
          <a:ln w="38100">
            <a:solidFill>
              <a:srgbClr val="693BC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693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ECS Cluster</a:t>
            </a:r>
          </a:p>
        </p:txBody>
      </p:sp>
    </p:spTree>
    <p:extLst>
      <p:ext uri="{BB962C8B-B14F-4D97-AF65-F5344CB8AC3E}">
        <p14:creationId xmlns:p14="http://schemas.microsoft.com/office/powerpoint/2010/main" val="24068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8" grpId="0" animBg="1"/>
      <p:bldP spid="11" grpId="0"/>
      <p:bldP spid="22" grpId="0"/>
      <p:bldP spid="27" grpId="0"/>
      <p:bldP spid="32" grpId="0"/>
      <p:bldP spid="46" grpId="0"/>
      <p:bldP spid="48" grpId="0"/>
      <p:bldP spid="50" grpId="0" animBg="1"/>
      <p:bldP spid="51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1"/>
            <a:ext cx="11042694" cy="3067147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ECS tasks are created from a task definition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task definition is a type of document which defines our containers characteristics and configurations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8">
            <a:extLst>
              <a:ext uri="{FF2B5EF4-FFF2-40B4-BE49-F238E27FC236}">
                <a16:creationId xmlns:a16="http://schemas.microsoft.com/office/drawing/2014/main" id="{9221C399-14EC-A4CD-D2E7-C9C79D6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8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Task definition: </a:t>
            </a:r>
            <a:r>
              <a:rPr lang="en-US" b="0" cap="none" dirty="0" err="1"/>
              <a:t>exmaple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8">
            <a:extLst>
              <a:ext uri="{FF2B5EF4-FFF2-40B4-BE49-F238E27FC236}">
                <a16:creationId xmlns:a16="http://schemas.microsoft.com/office/drawing/2014/main" id="{9221C399-14EC-A4CD-D2E7-C9C79D6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2522AA43-D41E-D5FC-678E-05CE74E71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19" y="5028801"/>
            <a:ext cx="1209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Task</a:t>
            </a:r>
          </a:p>
        </p:txBody>
      </p:sp>
      <p:pic>
        <p:nvPicPr>
          <p:cNvPr id="8" name="Graphic 40">
            <a:extLst>
              <a:ext uri="{FF2B5EF4-FFF2-40B4-BE49-F238E27FC236}">
                <a16:creationId xmlns:a16="http://schemas.microsoft.com/office/drawing/2014/main" id="{C0F92907-AD66-0A37-88DA-6BE6640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9" y="2108209"/>
            <a:ext cx="2848577" cy="28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8DE2B4-CA87-C40D-E454-BB447A320294}"/>
              </a:ext>
            </a:extLst>
          </p:cNvPr>
          <p:cNvCxnSpPr>
            <a:cxnSpLocks/>
          </p:cNvCxnSpPr>
          <p:nvPr/>
        </p:nvCxnSpPr>
        <p:spPr>
          <a:xfrm>
            <a:off x="3305976" y="3365881"/>
            <a:ext cx="3688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D969EFC-6252-2C6E-5928-CE24DDE6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24" y="1878644"/>
            <a:ext cx="4189550" cy="4241675"/>
          </a:xfrm>
          <a:prstGeom prst="rect">
            <a:avLst/>
          </a:prstGeom>
        </p:spPr>
      </p:pic>
      <p:sp>
        <p:nvSpPr>
          <p:cNvPr id="9" name="TextBox 31">
            <a:extLst>
              <a:ext uri="{FF2B5EF4-FFF2-40B4-BE49-F238E27FC236}">
                <a16:creationId xmlns:a16="http://schemas.microsoft.com/office/drawing/2014/main" id="{7AB87BDA-9390-D442-13E6-A7401108C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182" y="3587842"/>
            <a:ext cx="30977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Composed of a task definition</a:t>
            </a:r>
          </a:p>
        </p:txBody>
      </p:sp>
    </p:spTree>
    <p:extLst>
      <p:ext uri="{BB962C8B-B14F-4D97-AF65-F5344CB8AC3E}">
        <p14:creationId xmlns:p14="http://schemas.microsoft.com/office/powerpoint/2010/main" val="261185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ECS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docker containers with ECS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AB6BF8-C1D9-9B0C-E185-FF9CA1047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7A9E1B06-F960-A5EA-3017-62510790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65" y="237879"/>
            <a:ext cx="727053" cy="7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54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on-demand delivery of various computer services: Including compute, storage, databases, and networking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4236D7C2-4AFA-2DA1-68EF-ABACC9CC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54CAFA5-9638-EB55-6041-9321F16D8F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29364" r="5692" b="22506"/>
          <a:stretch/>
        </p:blipFill>
        <p:spPr>
          <a:xfrm>
            <a:off x="141163" y="2283777"/>
            <a:ext cx="605229" cy="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Fargate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4">
            <a:extLst>
              <a:ext uri="{FF2B5EF4-FFF2-40B4-BE49-F238E27FC236}">
                <a16:creationId xmlns:a16="http://schemas.microsoft.com/office/drawing/2014/main" id="{90E31F41-3F72-0432-3972-A3475933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31" y="3381870"/>
            <a:ext cx="3173327" cy="310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1980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Fargate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service which allows you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your docker containers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Fargate you do not need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or manage any infrastructure,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it is a serverless service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EC9BBF5-16D6-D774-816C-A47CAB5F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2553" r="15419" b="22256"/>
          <a:stretch/>
        </p:blipFill>
        <p:spPr>
          <a:xfrm>
            <a:off x="4438134" y="3981503"/>
            <a:ext cx="2535913" cy="1962306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B5BB909-D140-1236-54E9-9979E6EE8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857" y="4663827"/>
            <a:ext cx="914400" cy="914400"/>
          </a:xfrm>
          <a:prstGeom prst="rect">
            <a:avLst/>
          </a:prstGeom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83D89F27-9485-EF5A-73DE-4581B3DF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035" y="216200"/>
            <a:ext cx="735331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4">
            <a:extLst>
              <a:ext uri="{FF2B5EF4-FFF2-40B4-BE49-F238E27FC236}">
                <a16:creationId xmlns:a16="http://schemas.microsoft.com/office/drawing/2014/main" id="{B7706B3F-D81E-4DD4-3FFA-1D24D92E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1" y="216200"/>
            <a:ext cx="747228" cy="77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B7F77F7A-253A-FC86-4170-46211842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4462594"/>
            <a:ext cx="1221351" cy="122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E85C75-7FC4-4EFF-4809-4FD678EBEF72}"/>
              </a:ext>
            </a:extLst>
          </p:cNvPr>
          <p:cNvSpPr/>
          <p:nvPr/>
        </p:nvSpPr>
        <p:spPr>
          <a:xfrm>
            <a:off x="881547" y="4209262"/>
            <a:ext cx="1781298" cy="172801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F33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Elastic Kubernetes Service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(EKS)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7322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EKS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Kubernetes is an open-source system for managing, scaling and deploying containerized docker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alternative to ECS (Elastic Container Service)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ECS and Kubernetes is in their API’s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D5F0732-C21C-9672-7C6D-A1351CD09A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7" t="29862" r="28637" b="28989"/>
          <a:stretch/>
        </p:blipFill>
        <p:spPr>
          <a:xfrm>
            <a:off x="9863167" y="4500747"/>
            <a:ext cx="1465305" cy="144775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EC9276A8-80B8-3384-E8ED-6FB5960A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6E01F259-250D-EB12-2C73-3E287721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035" y="216200"/>
            <a:ext cx="735331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4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683583" y="1145533"/>
            <a:ext cx="10822965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Serverless computing?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29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Serverless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 is a new archetype where users don’t have to worry about managing 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still servers being managed, but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background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by 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Hence, we call this phenomenon as “serverless computing”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1C3184A-DDCC-A6C3-7C50-B2711C0DE0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0" t="30112" r="18162" b="30486"/>
          <a:stretch/>
        </p:blipFill>
        <p:spPr>
          <a:xfrm>
            <a:off x="9602211" y="4678878"/>
            <a:ext cx="2047483" cy="1320417"/>
          </a:xfrm>
          <a:prstGeom prst="rect">
            <a:avLst/>
          </a:prstGeom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BE110824-1D94-EB4F-BAFA-81E61AF8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4552852"/>
            <a:ext cx="1395635" cy="144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2F6606-46EE-97C1-CB96-EFA2F4353B28}"/>
              </a:ext>
            </a:extLst>
          </p:cNvPr>
          <p:cNvSpPr txBox="1"/>
          <p:nvPr/>
        </p:nvSpPr>
        <p:spPr>
          <a:xfrm>
            <a:off x="2326902" y="4982227"/>
            <a:ext cx="3186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AWS FARGATE</a:t>
            </a:r>
          </a:p>
        </p:txBody>
      </p:sp>
    </p:spTree>
    <p:extLst>
      <p:ext uri="{BB962C8B-B14F-4D97-AF65-F5344CB8AC3E}">
        <p14:creationId xmlns:p14="http://schemas.microsoft.com/office/powerpoint/2010/main" val="13262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A5EAFDF-F018-49A3-9C1B-F94BC982D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403207-2C0C-4F2C-8787-CD9E491E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-3985"/>
            <a:ext cx="11734800" cy="4516316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A0C31C-BD33-4EC9-BAD2-FE48ADDF3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0"/>
            <a:ext cx="12192002" cy="4522611"/>
          </a:xfrm>
          <a:prstGeom prst="rect">
            <a:avLst/>
          </a:prstGeom>
          <a:gradFill>
            <a:gsLst>
              <a:gs pos="12000">
                <a:schemeClr val="accent2">
                  <a:alpha val="87000"/>
                </a:schemeClr>
              </a:gs>
              <a:gs pos="99000">
                <a:schemeClr val="accent4">
                  <a:alpha val="74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C996A5-CB43-4A8E-994D-F7CB13BA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9483" y="-1861293"/>
            <a:ext cx="4522612" cy="8245196"/>
          </a:xfrm>
          <a:prstGeom prst="rect">
            <a:avLst/>
          </a:prstGeom>
          <a:gradFill>
            <a:gsLst>
              <a:gs pos="0">
                <a:schemeClr val="accent6">
                  <a:alpha val="38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77F118-8031-4BA1-A6C1-BEE47E71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48" y="-2361641"/>
            <a:ext cx="4002463" cy="976604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34456"/>
            <a:ext cx="10479974" cy="138802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E.g., serverless computing</a:t>
            </a:r>
          </a:p>
        </p:txBody>
      </p:sp>
      <p:pic>
        <p:nvPicPr>
          <p:cNvPr id="10" name="Graphic 7" descr="Icon&#10;&#10;Description automatically generated">
            <a:extLst>
              <a:ext uri="{FF2B5EF4-FFF2-40B4-BE49-F238E27FC236}">
                <a16:creationId xmlns:a16="http://schemas.microsoft.com/office/drawing/2014/main" id="{A97F739C-51D6-315A-587A-EEBFEEDF4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898211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3" descr="Icon&#10;&#10;Description automatically generated">
            <a:extLst>
              <a:ext uri="{FF2B5EF4-FFF2-40B4-BE49-F238E27FC236}">
                <a16:creationId xmlns:a16="http://schemas.microsoft.com/office/drawing/2014/main" id="{E215746E-F2E7-6361-8997-EB045CFE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3574123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 descr="Icon&#10;&#10;Description automatically generated">
            <a:extLst>
              <a:ext uri="{FF2B5EF4-FFF2-40B4-BE49-F238E27FC236}">
                <a16:creationId xmlns:a16="http://schemas.microsoft.com/office/drawing/2014/main" id="{54DB47A4-FA46-E24B-31A9-3C578D118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6314258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 descr="Icon&#10;&#10;Description automatically generated">
            <a:extLst>
              <a:ext uri="{FF2B5EF4-FFF2-40B4-BE49-F238E27FC236}">
                <a16:creationId xmlns:a16="http://schemas.microsoft.com/office/drawing/2014/main" id="{BE110824-1D94-EB4F-BAFA-81E61AF83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9054393" y="357310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</p:spTree>
    <p:extLst>
      <p:ext uri="{BB962C8B-B14F-4D97-AF65-F5344CB8AC3E}">
        <p14:creationId xmlns:p14="http://schemas.microsoft.com/office/powerpoint/2010/main" val="344493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Lambda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20">
            <a:extLst>
              <a:ext uri="{FF2B5EF4-FFF2-40B4-BE49-F238E27FC236}">
                <a16:creationId xmlns:a16="http://schemas.microsoft.com/office/drawing/2014/main" id="{19B1481E-20F6-34BD-0194-39212D86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236568" cy="318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8">
            <a:extLst>
              <a:ext uri="{FF2B5EF4-FFF2-40B4-BE49-F238E27FC236}">
                <a16:creationId xmlns:a16="http://schemas.microsoft.com/office/drawing/2014/main" id="{3315FDFA-126E-0D6E-5D43-2813596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68" y="3420173"/>
            <a:ext cx="3181533" cy="31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73136D6C-23A9-9770-465B-CBCCC428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31" y="3346157"/>
            <a:ext cx="3236568" cy="318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85071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Lambda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is an event-driven and serverless computing service that is offered by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functions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you do not need to manage servers of any kind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virtual functions can be run on-demand, just like EC2 instances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6D8B11DF-F3A0-A5BB-3030-90752EC3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3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Lambda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Lambda function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7830E5E-EB70-EB7B-C72B-386307F5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6616E6-62ED-8C0B-FCF8-BED8A44B87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4C68E5A-70FC-4289-8ED8-F8A0E591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9CBB5-3389-91FD-1CB7-A931685F6838}"/>
              </a:ext>
            </a:extLst>
          </p:cNvPr>
          <p:cNvSpPr txBox="1"/>
          <p:nvPr/>
        </p:nvSpPr>
        <p:spPr>
          <a:xfrm>
            <a:off x="609600" y="2819405"/>
            <a:ext cx="4756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 (AWS)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Platform (GCP)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2172C5-B6AF-0CC1-FBDB-F88D9698FFB2}"/>
              </a:ext>
            </a:extLst>
          </p:cNvPr>
          <p:cNvSpPr txBox="1"/>
          <p:nvPr/>
        </p:nvSpPr>
        <p:spPr>
          <a:xfrm>
            <a:off x="10852162" y="6473455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0" name="Graphic 19" descr="Badge Copyright outline">
            <a:extLst>
              <a:ext uri="{FF2B5EF4-FFF2-40B4-BE49-F238E27FC236}">
                <a16:creationId xmlns:a16="http://schemas.microsoft.com/office/drawing/2014/main" id="{42EE2B4A-34BB-3F60-EE84-20639978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4936" y="6434006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F5D1DE-76A0-26FC-8B1D-E60597F7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396496"/>
            <a:ext cx="10068975" cy="1801368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service </a:t>
            </a:r>
            <a:br>
              <a:rPr lang="en-US" b="0" cap="none" dirty="0"/>
            </a:br>
            <a:r>
              <a:rPr lang="en-US" b="0" cap="none" dirty="0"/>
              <a:t>providers</a:t>
            </a:r>
          </a:p>
        </p:txBody>
      </p:sp>
    </p:spTree>
    <p:extLst>
      <p:ext uri="{BB962C8B-B14F-4D97-AF65-F5344CB8AC3E}">
        <p14:creationId xmlns:p14="http://schemas.microsoft.com/office/powerpoint/2010/main" val="32503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F2F5E7-8870-F9D6-7323-4D4DC697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47955-F987-A676-A990-AFB6708EE63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5621649-4156-03A4-DA5B-A0577687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515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CloudWatch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37458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CloudWatch is a monitoring and management service that provides data and valuable insights pertaining to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CloudWatch according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these resources: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Alarms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provides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(EC2, S3, Billing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CloudWatch 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specific 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CPU utilization,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ResourceCount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4">
            <a:extLst>
              <a:ext uri="{FF2B5EF4-FFF2-40B4-BE49-F238E27FC236}">
                <a16:creationId xmlns:a16="http://schemas.microsoft.com/office/drawing/2014/main" id="{1365CD64-77A4-02FD-C4CE-5B1F424F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159535" y="4397114"/>
            <a:ext cx="1144910" cy="114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3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Alarms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provides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services (EC2, S3, Billing etc.)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alarms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notifications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billing alarm warning us that we are close to our designated budget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ACF18FEF-684E-1E70-6259-4694DB92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544" y="4793960"/>
            <a:ext cx="1228901" cy="122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042694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1042694" cy="416174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CloudWatch logs is a place where we can centralize all the logs from our AWS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collect logs from a variety of services, such as: ECS, Elastic Beanstalk and Route53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EC2?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need to run a CloudWatch log agent on our EC2 instances, in order to push the EC2 logs to CloudWatch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FE5A2BF6-09C5-2A52-E686-8DBEF125E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BF854F16-8263-50FB-85FE-2D4A1F1D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20" y="5046276"/>
            <a:ext cx="1207531" cy="120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CloudWatch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CloudWatch section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CloudWatch metrics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CloudWatch alarm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CloudWatch logs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7830E5E-EB70-EB7B-C72B-386307F5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91" y="216200"/>
            <a:ext cx="727347" cy="76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8D0E929B-CFB7-36C4-58FE-8B492258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EDA7B8-B2D3-191A-4840-424F37F319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CloudTrail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91558FBA-BDAE-58C9-41C0-2823A4BF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3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1176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CloudTrail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CloudTrail is a service that allows you to enable auditing, governance and compliance for your AWS account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check all the API calls that have been made on AWS by every user on any service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33A5FA1C-3090-8637-9C13-AC10FDE2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41E6EBAC-A92C-4ED4-0E90-34F69AA0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CEEE4-5877-C7AC-97EF-1F33D5704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6" t="18142" r="33374" b="9039"/>
          <a:stretch/>
        </p:blipFill>
        <p:spPr>
          <a:xfrm>
            <a:off x="10687793" y="4343286"/>
            <a:ext cx="744823" cy="16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CloudTrail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CloudTrail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Graphic 23">
            <a:extLst>
              <a:ext uri="{FF2B5EF4-FFF2-40B4-BE49-F238E27FC236}">
                <a16:creationId xmlns:a16="http://schemas.microsoft.com/office/drawing/2014/main" id="{CC5BAD15-24AF-6192-C250-57DF9829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DD0B2-9BE6-A614-2314-100B3F43DE63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9D0A749-FDE4-9159-ACB8-0938C6C9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8F71E8-70F3-2B54-B81E-08B706685586}"/>
              </a:ext>
            </a:extLst>
          </p:cNvPr>
          <p:cNvSpPr/>
          <p:nvPr/>
        </p:nvSpPr>
        <p:spPr>
          <a:xfrm rot="5400000">
            <a:off x="1429323" y="4875036"/>
            <a:ext cx="1123727" cy="106332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C6E09F-D68C-6135-066F-C1B56D7AF985}"/>
              </a:ext>
            </a:extLst>
          </p:cNvPr>
          <p:cNvSpPr/>
          <p:nvPr/>
        </p:nvSpPr>
        <p:spPr>
          <a:xfrm rot="5400000">
            <a:off x="3636894" y="4346228"/>
            <a:ext cx="2181342" cy="106333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E7EF58-5A22-2217-E6F5-65846FA0306B}"/>
              </a:ext>
            </a:extLst>
          </p:cNvPr>
          <p:cNvSpPr/>
          <p:nvPr/>
        </p:nvSpPr>
        <p:spPr>
          <a:xfrm rot="5400000">
            <a:off x="5818750" y="3905552"/>
            <a:ext cx="3062694" cy="106333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A33DF6-291D-5367-DE16-25E160303755}"/>
              </a:ext>
            </a:extLst>
          </p:cNvPr>
          <p:cNvSpPr txBox="1">
            <a:spLocks/>
          </p:cNvSpPr>
          <p:nvPr/>
        </p:nvSpPr>
        <p:spPr>
          <a:xfrm>
            <a:off x="501055" y="799670"/>
            <a:ext cx="11433646" cy="121349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The most popular cloud service providers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ACCF3B3-7E13-4EFE-A868-A7BFC40C6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6784306" y="2108408"/>
            <a:ext cx="1097456" cy="702218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7B282334-CA3C-F29E-435E-86135392F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26112" r="17918" b="22758"/>
          <a:stretch/>
        </p:blipFill>
        <p:spPr>
          <a:xfrm>
            <a:off x="1358639" y="3677051"/>
            <a:ext cx="1265093" cy="1020385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09E2DA36-53D2-86D7-D7F8-BA4D51EC7C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23336" r="15142" b="20267"/>
          <a:stretch/>
        </p:blipFill>
        <p:spPr>
          <a:xfrm>
            <a:off x="4153803" y="2728827"/>
            <a:ext cx="1147523" cy="9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Personal Health Dashboard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E94611E-E8E5-AF7E-A0E0-C56036D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0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91558FBA-BDAE-58C9-41C0-2823A4BF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3" y="3269710"/>
            <a:ext cx="3181531" cy="3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0">
            <a:extLst>
              <a:ext uri="{FF2B5EF4-FFF2-40B4-BE49-F238E27FC236}">
                <a16:creationId xmlns:a16="http://schemas.microsoft.com/office/drawing/2014/main" id="{DA46BFD7-FD26-ED87-1744-CB34F1D9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4" y="3269283"/>
            <a:ext cx="3181530" cy="332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38989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7"/>
            <a:ext cx="10068975" cy="1350105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Personal Health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360487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personal health dashboard provides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view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AWS services that you are currently using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7">
            <a:extLst>
              <a:ext uri="{FF2B5EF4-FFF2-40B4-BE49-F238E27FC236}">
                <a16:creationId xmlns:a16="http://schemas.microsoft.com/office/drawing/2014/main" id="{33A5FA1C-3090-8637-9C13-AC10FDE2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3">
            <a:extLst>
              <a:ext uri="{FF2B5EF4-FFF2-40B4-BE49-F238E27FC236}">
                <a16:creationId xmlns:a16="http://schemas.microsoft.com/office/drawing/2014/main" id="{41E6EBAC-A92C-4ED4-0E90-34F69AA0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1373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0">
            <a:extLst>
              <a:ext uri="{FF2B5EF4-FFF2-40B4-BE49-F238E27FC236}">
                <a16:creationId xmlns:a16="http://schemas.microsoft.com/office/drawing/2014/main" id="{212E48E0-DA36-2DC9-111A-25D260DF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3704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ADCFDB-E259-15DD-72FD-A4256F58D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0" t="23877" r="10931" b="25499"/>
          <a:stretch/>
        </p:blipFill>
        <p:spPr>
          <a:xfrm>
            <a:off x="9532563" y="4674167"/>
            <a:ext cx="2101933" cy="13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457752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Personal Health Dashboard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461985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your personal health dashboard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(Bonus)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service health dashboard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20">
            <a:extLst>
              <a:ext uri="{FF2B5EF4-FFF2-40B4-BE49-F238E27FC236}">
                <a16:creationId xmlns:a16="http://schemas.microsoft.com/office/drawing/2014/main" id="{832F4D16-A172-DA33-5952-6B31B2A9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565" y="214089"/>
            <a:ext cx="733704" cy="76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7ED679-315B-92E6-5535-F37E054973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465C07-5757-1CE2-E9D1-DC25745D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CBAA3-5CA6-A1F3-1ECA-10E14490E48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7" name="Graphic 6" descr="Badge Copyright outline">
            <a:extLst>
              <a:ext uri="{FF2B5EF4-FFF2-40B4-BE49-F238E27FC236}">
                <a16:creationId xmlns:a16="http://schemas.microsoft.com/office/drawing/2014/main" id="{335A7534-7204-E4DF-B41F-421F0E66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3420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Simple Queue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(SQS)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BB81CFC4-0A66-A997-13B4-2421E4D4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6">
            <a:extLst>
              <a:ext uri="{FF2B5EF4-FFF2-40B4-BE49-F238E27FC236}">
                <a16:creationId xmlns:a16="http://schemas.microsoft.com/office/drawing/2014/main" id="{D077B1FE-D42A-7942-4940-5F69A77E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14" y="3345729"/>
            <a:ext cx="3200844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53969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How it works?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4A629D19-E6BC-362C-5A35-722746D9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81" y="2762030"/>
            <a:ext cx="1961037" cy="19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BEA987DF-18EF-08E4-790E-6D5BA7485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405" y="4461457"/>
            <a:ext cx="1373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SQS Queue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57BD9-F90B-5E13-5316-EE23CB0D3449}"/>
              </a:ext>
            </a:extLst>
          </p:cNvPr>
          <p:cNvSpPr/>
          <p:nvPr/>
        </p:nvSpPr>
        <p:spPr>
          <a:xfrm>
            <a:off x="887555" y="2540334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F9F002-760F-69BC-1772-A74E0252AA46}"/>
              </a:ext>
            </a:extLst>
          </p:cNvPr>
          <p:cNvSpPr/>
          <p:nvPr/>
        </p:nvSpPr>
        <p:spPr>
          <a:xfrm>
            <a:off x="915907" y="3583754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CC8006-BB35-5F12-73F0-115EB234BB92}"/>
              </a:ext>
            </a:extLst>
          </p:cNvPr>
          <p:cNvSpPr/>
          <p:nvPr/>
        </p:nvSpPr>
        <p:spPr>
          <a:xfrm>
            <a:off x="915907" y="4728236"/>
            <a:ext cx="2090057" cy="6669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B52797-CE98-98F1-CC00-A1F48E9831AB}"/>
              </a:ext>
            </a:extLst>
          </p:cNvPr>
          <p:cNvSpPr/>
          <p:nvPr/>
        </p:nvSpPr>
        <p:spPr>
          <a:xfrm>
            <a:off x="9157684" y="2540334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1B8453-B69E-480F-68A4-165EE7E45BBE}"/>
              </a:ext>
            </a:extLst>
          </p:cNvPr>
          <p:cNvSpPr/>
          <p:nvPr/>
        </p:nvSpPr>
        <p:spPr>
          <a:xfrm>
            <a:off x="9186036" y="3583754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FD3B82-12DE-E14A-A889-03CC7AC58E2C}"/>
              </a:ext>
            </a:extLst>
          </p:cNvPr>
          <p:cNvSpPr/>
          <p:nvPr/>
        </p:nvSpPr>
        <p:spPr>
          <a:xfrm>
            <a:off x="9186036" y="4728236"/>
            <a:ext cx="2090057" cy="66697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2FAAD-BABD-AE0B-4D68-BD8D22B94A2E}"/>
              </a:ext>
            </a:extLst>
          </p:cNvPr>
          <p:cNvCxnSpPr>
            <a:cxnSpLocks/>
          </p:cNvCxnSpPr>
          <p:nvPr/>
        </p:nvCxnSpPr>
        <p:spPr>
          <a:xfrm>
            <a:off x="3265227" y="2762030"/>
            <a:ext cx="1591781" cy="6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2651D-7E03-2F83-1253-07772BC929B4}"/>
              </a:ext>
            </a:extLst>
          </p:cNvPr>
          <p:cNvCxnSpPr>
            <a:cxnSpLocks/>
          </p:cNvCxnSpPr>
          <p:nvPr/>
        </p:nvCxnSpPr>
        <p:spPr>
          <a:xfrm>
            <a:off x="3265227" y="3856172"/>
            <a:ext cx="159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0C3F9A-D2A4-93A1-54D2-1B69897FDA1F}"/>
              </a:ext>
            </a:extLst>
          </p:cNvPr>
          <p:cNvCxnSpPr>
            <a:cxnSpLocks/>
          </p:cNvCxnSpPr>
          <p:nvPr/>
        </p:nvCxnSpPr>
        <p:spPr>
          <a:xfrm flipV="1">
            <a:off x="3265227" y="4250724"/>
            <a:ext cx="1591781" cy="82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438F20-6C57-C5B2-06E6-E9DF5EFA0670}"/>
              </a:ext>
            </a:extLst>
          </p:cNvPr>
          <p:cNvCxnSpPr>
            <a:cxnSpLocks/>
          </p:cNvCxnSpPr>
          <p:nvPr/>
        </p:nvCxnSpPr>
        <p:spPr>
          <a:xfrm flipV="1">
            <a:off x="7205856" y="2873819"/>
            <a:ext cx="1676887" cy="64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ABD301-E61D-5694-083C-E01D322B3981}"/>
              </a:ext>
            </a:extLst>
          </p:cNvPr>
          <p:cNvCxnSpPr>
            <a:cxnSpLocks/>
          </p:cNvCxnSpPr>
          <p:nvPr/>
        </p:nvCxnSpPr>
        <p:spPr>
          <a:xfrm>
            <a:off x="7290962" y="4250724"/>
            <a:ext cx="1591781" cy="66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6B8F16-21FD-709E-5E4E-36048AB85BA8}"/>
              </a:ext>
            </a:extLst>
          </p:cNvPr>
          <p:cNvCxnSpPr>
            <a:cxnSpLocks/>
          </p:cNvCxnSpPr>
          <p:nvPr/>
        </p:nvCxnSpPr>
        <p:spPr>
          <a:xfrm>
            <a:off x="7248408" y="3917239"/>
            <a:ext cx="159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22">
            <a:extLst>
              <a:ext uri="{FF2B5EF4-FFF2-40B4-BE49-F238E27FC236}">
                <a16:creationId xmlns:a16="http://schemas.microsoft.com/office/drawing/2014/main" id="{2AD4619B-1092-F0BF-F746-65687A3EE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099" y="2454724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Send messages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202A51C1-832F-472B-513B-012CD3281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593" y="2458321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Poll messages</a:t>
            </a:r>
          </a:p>
        </p:txBody>
      </p:sp>
    </p:spTree>
    <p:extLst>
      <p:ext uri="{BB962C8B-B14F-4D97-AF65-F5344CB8AC3E}">
        <p14:creationId xmlns:p14="http://schemas.microsoft.com/office/powerpoint/2010/main" val="9675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1" grpId="0"/>
      <p:bldP spid="32" grpId="0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SQS - ‘Simple Queue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fully managed service that is also serverless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main purpose is to decouple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are retained for 4 days by default, and can be retained for up to 14 days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 consumer has a read a message, that message is deleted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4A629D19-E6BC-362C-5A35-722746D9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884" y="4567080"/>
            <a:ext cx="1961037" cy="19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SQS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queue using SQS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26">
            <a:extLst>
              <a:ext uri="{FF2B5EF4-FFF2-40B4-BE49-F238E27FC236}">
                <a16:creationId xmlns:a16="http://schemas.microsoft.com/office/drawing/2014/main" id="{91F692FE-A247-6619-4C51-C326DA47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1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Simple Notification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(SNS)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BB81CFC4-0A66-A997-13B4-2421E4D4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90315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How it works?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96A319AE-8BCA-4FAD-63C6-AE42DDBB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BEA987DF-18EF-08E4-790E-6D5BA7485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941" y="1665852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Transport protocol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57BD9-F90B-5E13-5316-EE23CB0D3449}"/>
              </a:ext>
            </a:extLst>
          </p:cNvPr>
          <p:cNvSpPr/>
          <p:nvPr/>
        </p:nvSpPr>
        <p:spPr>
          <a:xfrm>
            <a:off x="877281" y="3411379"/>
            <a:ext cx="1523229" cy="6669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Publisher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2FAAD-BABD-AE0B-4D68-BD8D22B94A2E}"/>
              </a:ext>
            </a:extLst>
          </p:cNvPr>
          <p:cNvCxnSpPr>
            <a:cxnSpLocks/>
          </p:cNvCxnSpPr>
          <p:nvPr/>
        </p:nvCxnSpPr>
        <p:spPr>
          <a:xfrm>
            <a:off x="2571761" y="3762485"/>
            <a:ext cx="378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22">
            <a:extLst>
              <a:ext uri="{FF2B5EF4-FFF2-40B4-BE49-F238E27FC236}">
                <a16:creationId xmlns:a16="http://schemas.microsoft.com/office/drawing/2014/main" id="{202A51C1-832F-472B-513B-012CD3281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520" y="4440344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Topic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DE9EB2F8-0526-3148-13A4-476B411A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60" y="2984710"/>
            <a:ext cx="1330812" cy="137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9DBD0E-A0B4-265D-CDEC-DBBE17EC6FA6}"/>
              </a:ext>
            </a:extLst>
          </p:cNvPr>
          <p:cNvCxnSpPr>
            <a:cxnSpLocks/>
          </p:cNvCxnSpPr>
          <p:nvPr/>
        </p:nvCxnSpPr>
        <p:spPr>
          <a:xfrm>
            <a:off x="4829466" y="3762485"/>
            <a:ext cx="52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17">
            <a:extLst>
              <a:ext uri="{FF2B5EF4-FFF2-40B4-BE49-F238E27FC236}">
                <a16:creationId xmlns:a16="http://schemas.microsoft.com/office/drawing/2014/main" id="{CD98095E-21A3-9F64-4CBE-9BBFAE17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30" y="3130460"/>
            <a:ext cx="1228809" cy="122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241466-BFB5-2D87-8C22-37EEC7D95825}"/>
              </a:ext>
            </a:extLst>
          </p:cNvPr>
          <p:cNvCxnSpPr>
            <a:cxnSpLocks/>
          </p:cNvCxnSpPr>
          <p:nvPr/>
        </p:nvCxnSpPr>
        <p:spPr>
          <a:xfrm>
            <a:off x="7104795" y="3740892"/>
            <a:ext cx="52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95CCE3-6D6A-3FB6-7D20-ECEFA495D98C}"/>
              </a:ext>
            </a:extLst>
          </p:cNvPr>
          <p:cNvSpPr/>
          <p:nvPr/>
        </p:nvSpPr>
        <p:spPr>
          <a:xfrm>
            <a:off x="7985197" y="1369474"/>
            <a:ext cx="1928917" cy="82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3D99AA-BA62-1A29-C6C8-9074B888826C}"/>
              </a:ext>
            </a:extLst>
          </p:cNvPr>
          <p:cNvCxnSpPr>
            <a:cxnSpLocks/>
          </p:cNvCxnSpPr>
          <p:nvPr/>
        </p:nvCxnSpPr>
        <p:spPr>
          <a:xfrm>
            <a:off x="7985197" y="3728426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56827B-4B01-0294-D5C5-6A25372A1F34}"/>
              </a:ext>
            </a:extLst>
          </p:cNvPr>
          <p:cNvCxnSpPr>
            <a:cxnSpLocks/>
          </p:cNvCxnSpPr>
          <p:nvPr/>
        </p:nvCxnSpPr>
        <p:spPr>
          <a:xfrm>
            <a:off x="7985197" y="2940621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3ACE3-9148-387C-38DC-427A9448720E}"/>
              </a:ext>
            </a:extLst>
          </p:cNvPr>
          <p:cNvCxnSpPr>
            <a:cxnSpLocks/>
          </p:cNvCxnSpPr>
          <p:nvPr/>
        </p:nvCxnSpPr>
        <p:spPr>
          <a:xfrm>
            <a:off x="8030916" y="4583284"/>
            <a:ext cx="1883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F7DB817-93AA-A47D-DD92-1DB360458C73}"/>
              </a:ext>
            </a:extLst>
          </p:cNvPr>
          <p:cNvSpPr/>
          <p:nvPr/>
        </p:nvSpPr>
        <p:spPr>
          <a:xfrm flipH="1">
            <a:off x="10181030" y="1690193"/>
            <a:ext cx="1550995" cy="3950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03373749-971A-83D3-E05C-0A8443061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813" y="124330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Subscribers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B3466E87-04C0-361C-CC10-A05AA06C2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947" y="3326932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ED03704B-DF0B-65CD-D4CA-FB2B0648B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947" y="4177677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CE5BB72E-D8A6-2423-D856-F5A5E9FC6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967" y="2541490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HTTP/HTTPS</a:t>
            </a:r>
          </a:p>
        </p:txBody>
      </p:sp>
      <p:pic>
        <p:nvPicPr>
          <p:cNvPr id="45" name="Graphic 44" descr="Envelope with solid fill">
            <a:extLst>
              <a:ext uri="{FF2B5EF4-FFF2-40B4-BE49-F238E27FC236}">
                <a16:creationId xmlns:a16="http://schemas.microsoft.com/office/drawing/2014/main" id="{25EFA6C7-2767-48B3-E996-B685EDDE4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6796" y="3240821"/>
            <a:ext cx="474821" cy="474821"/>
          </a:xfrm>
          <a:prstGeom prst="rect">
            <a:avLst/>
          </a:prstGeom>
        </p:spPr>
      </p:pic>
      <p:pic>
        <p:nvPicPr>
          <p:cNvPr id="47" name="Graphic 46" descr="Chat bubble with solid fill">
            <a:extLst>
              <a:ext uri="{FF2B5EF4-FFF2-40B4-BE49-F238E27FC236}">
                <a16:creationId xmlns:a16="http://schemas.microsoft.com/office/drawing/2014/main" id="{D577CE91-CCD3-BBD4-A110-AF19609A0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8360" y="4078631"/>
            <a:ext cx="599860" cy="599860"/>
          </a:xfrm>
          <a:prstGeom prst="rect">
            <a:avLst/>
          </a:prstGeom>
        </p:spPr>
      </p:pic>
      <p:pic>
        <p:nvPicPr>
          <p:cNvPr id="49" name="Graphic 48" descr="Connected outline">
            <a:extLst>
              <a:ext uri="{FF2B5EF4-FFF2-40B4-BE49-F238E27FC236}">
                <a16:creationId xmlns:a16="http://schemas.microsoft.com/office/drawing/2014/main" id="{34F263CF-2165-486D-EC33-E69D77B913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77469" y="2369344"/>
            <a:ext cx="536645" cy="536645"/>
          </a:xfrm>
          <a:prstGeom prst="rect">
            <a:avLst/>
          </a:prstGeom>
        </p:spPr>
      </p:pic>
      <p:pic>
        <p:nvPicPr>
          <p:cNvPr id="50" name="Graphic 10">
            <a:extLst>
              <a:ext uri="{FF2B5EF4-FFF2-40B4-BE49-F238E27FC236}">
                <a16:creationId xmlns:a16="http://schemas.microsoft.com/office/drawing/2014/main" id="{BE9890D9-BC9F-5293-09D1-198D62D2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530" y="295850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20">
            <a:extLst>
              <a:ext uri="{FF2B5EF4-FFF2-40B4-BE49-F238E27FC236}">
                <a16:creationId xmlns:a16="http://schemas.microsoft.com/office/drawing/2014/main" id="{81788F6B-B003-A7C1-D2CA-4AAD7BDC6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6705" y="3839341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</a:t>
            </a:r>
          </a:p>
        </p:txBody>
      </p:sp>
      <p:pic>
        <p:nvPicPr>
          <p:cNvPr id="52" name="Graphic 6">
            <a:extLst>
              <a:ext uri="{FF2B5EF4-FFF2-40B4-BE49-F238E27FC236}">
                <a16:creationId xmlns:a16="http://schemas.microsoft.com/office/drawing/2014/main" id="{24A02B77-F1D5-3709-36BE-F0061ACF4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530" y="4293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9">
            <a:extLst>
              <a:ext uri="{FF2B5EF4-FFF2-40B4-BE49-F238E27FC236}">
                <a16:creationId xmlns:a16="http://schemas.microsoft.com/office/drawing/2014/main" id="{7D786541-DE52-49D9-8E90-FEE579738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836" y="514018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RDS</a:t>
            </a:r>
          </a:p>
        </p:txBody>
      </p:sp>
      <p:pic>
        <p:nvPicPr>
          <p:cNvPr id="54" name="Picture 53" descr="Icon&#10;&#10;Description automatically generated with low confidence">
            <a:extLst>
              <a:ext uri="{FF2B5EF4-FFF2-40B4-BE49-F238E27FC236}">
                <a16:creationId xmlns:a16="http://schemas.microsoft.com/office/drawing/2014/main" id="{D6AC1465-91DA-446C-4C47-47701C8F291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031" r="19770" b="31318"/>
          <a:stretch/>
        </p:blipFill>
        <p:spPr>
          <a:xfrm>
            <a:off x="10635636" y="1957847"/>
            <a:ext cx="624324" cy="461665"/>
          </a:xfrm>
          <a:prstGeom prst="rect">
            <a:avLst/>
          </a:prstGeom>
        </p:spPr>
      </p:pic>
      <p:sp>
        <p:nvSpPr>
          <p:cNvPr id="56" name="TextBox 20">
            <a:extLst>
              <a:ext uri="{FF2B5EF4-FFF2-40B4-BE49-F238E27FC236}">
                <a16:creationId xmlns:a16="http://schemas.microsoft.com/office/drawing/2014/main" id="{E57FF653-553B-ECF9-576E-AAC3C41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230" y="250586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Web application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7CC35029-A45F-46DA-66A6-BD8185BAD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266" y="4542560"/>
            <a:ext cx="21954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(SNS)</a:t>
            </a:r>
          </a:p>
        </p:txBody>
      </p:sp>
    </p:spTree>
    <p:extLst>
      <p:ext uri="{BB962C8B-B14F-4D97-AF65-F5344CB8AC3E}">
        <p14:creationId xmlns:p14="http://schemas.microsoft.com/office/powerpoint/2010/main" val="28268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2" grpId="0"/>
      <p:bldP spid="26" grpId="0" animBg="1"/>
      <p:bldP spid="39" grpId="0" animBg="1"/>
      <p:bldP spid="40" grpId="0"/>
      <p:bldP spid="41" grpId="0"/>
      <p:bldP spid="42" grpId="0"/>
      <p:bldP spid="43" grpId="0"/>
      <p:bldP spid="51" grpId="0"/>
      <p:bldP spid="53" grpId="0"/>
      <p:bldP spid="56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services that we use…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179CBD-6246-DD98-7D47-1B39F6CB9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23717" r="16686" b="21876"/>
          <a:stretch/>
        </p:blipFill>
        <p:spPr>
          <a:xfrm>
            <a:off x="1099960" y="2514416"/>
            <a:ext cx="2042021" cy="1659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54CDD-59F0-84A0-A1B8-4D2178B7E8C6}"/>
              </a:ext>
            </a:extLst>
          </p:cNvPr>
          <p:cNvSpPr txBox="1"/>
          <p:nvPr/>
        </p:nvSpPr>
        <p:spPr>
          <a:xfrm>
            <a:off x="409079" y="4672423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51714-37F1-3291-D0A6-F34A285C4574}"/>
              </a:ext>
            </a:extLst>
          </p:cNvPr>
          <p:cNvSpPr txBox="1"/>
          <p:nvPr/>
        </p:nvSpPr>
        <p:spPr>
          <a:xfrm>
            <a:off x="4810355" y="4711987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Zoom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22161-155B-623B-AA9E-3890422B50B1}"/>
              </a:ext>
            </a:extLst>
          </p:cNvPr>
          <p:cNvSpPr txBox="1"/>
          <p:nvPr/>
        </p:nvSpPr>
        <p:spPr>
          <a:xfrm>
            <a:off x="688478" y="5204717"/>
            <a:ext cx="3868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emails with the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BC784-5C95-A1C0-D51B-6ECDBBE6B151}"/>
              </a:ext>
            </a:extLst>
          </p:cNvPr>
          <p:cNvSpPr txBox="1"/>
          <p:nvPr/>
        </p:nvSpPr>
        <p:spPr>
          <a:xfrm>
            <a:off x="4867472" y="5230676"/>
            <a:ext cx="394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communications app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637401-8DA1-EE90-3EA7-1894694351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20791" r="18426" b="19644"/>
          <a:stretch/>
        </p:blipFill>
        <p:spPr>
          <a:xfrm>
            <a:off x="5425322" y="2398664"/>
            <a:ext cx="1956702" cy="189426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952663C-6FF3-B237-93C5-6A585DE710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6" t="19887" r="33125" b="19513"/>
          <a:stretch/>
        </p:blipFill>
        <p:spPr>
          <a:xfrm>
            <a:off x="9979861" y="2559111"/>
            <a:ext cx="907232" cy="1614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884ED-76EF-5C0B-5B59-4585B54E76CE}"/>
              </a:ext>
            </a:extLst>
          </p:cNvPr>
          <p:cNvSpPr txBox="1"/>
          <p:nvPr/>
        </p:nvSpPr>
        <p:spPr>
          <a:xfrm>
            <a:off x="8868336" y="4652662"/>
            <a:ext cx="34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Netflix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C563C-79B8-545F-8280-E869C0A10092}"/>
              </a:ext>
            </a:extLst>
          </p:cNvPr>
          <p:cNvSpPr txBox="1"/>
          <p:nvPr/>
        </p:nvSpPr>
        <p:spPr>
          <a:xfrm>
            <a:off x="9342437" y="5204717"/>
            <a:ext cx="247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service</a:t>
            </a:r>
          </a:p>
        </p:txBody>
      </p:sp>
    </p:spTree>
    <p:extLst>
      <p:ext uri="{BB962C8B-B14F-4D97-AF65-F5344CB8AC3E}">
        <p14:creationId xmlns:p14="http://schemas.microsoft.com/office/powerpoint/2010/main" val="9487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5" grpId="0"/>
      <p:bldP spid="6" grpId="0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4283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SNS - ‘Simple Notification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sending messages to several entities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(event publishers) can only send messages to one SNS topic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unlimited number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(event subscribers) can listen to SNS topic notifications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469D1FE6-569F-3DB3-927C-1B78148E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AF9AE7FD-F459-8BD5-2BFD-75803B46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34425656-A120-FB50-1E28-DB3501AD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52" y="5194714"/>
            <a:ext cx="1017475" cy="10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SNS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 notification as a publisher to a subscriber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3C2BE0C0-5089-6557-FECF-1ABB9032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744-E831-9B3D-27D6-CC630D97F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47317-0C92-59E0-8CC1-5AEBA5A9762E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E827EA8-4FDC-5D04-EA10-A555E62E4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321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WAF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F24ED4-BF8C-599D-5FF7-3DDE218C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9001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WAF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4283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- ‘Web Application Firewall’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WAF is used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websites/ web applications against web exploits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‘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carried out by monitoring, filtering and blocking HTTP/HTTPS [layer 7] traffic that is travelling towards our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Web Access Control List (ACL) to control and inspect web requests by a set of rules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Graphic 26">
            <a:extLst>
              <a:ext uri="{FF2B5EF4-FFF2-40B4-BE49-F238E27FC236}">
                <a16:creationId xmlns:a16="http://schemas.microsoft.com/office/drawing/2014/main" id="{469D1FE6-569F-3DB3-927C-1B78148E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70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AF9AE7FD-F459-8BD5-2BFD-75803B46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1"/>
            <a:ext cx="685437" cy="6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EB6BAA38-FE2E-E616-2714-F50AD5EA8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6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WAF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AWS WAF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A1221E5-844D-65D1-7DF9-6098F3FE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7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Shield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013A805-708A-2BDD-CA86-8C57732C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0" y="3346157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5254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Shield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is a managed Distributed Denial of Service (DDoS) protection service that protects our applications that are running on AWS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comes with standard and advanced protection: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- standard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automatically enabled for AWS users and helps to prevent reflection attacks, SYN/UDP floods and DDoS attacks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shield - advanced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paid service that protects our applications from many web exploits, it also provides us with 24/7 access to the AWS DDoS response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22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 DDoS attack?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8175C53-B171-850F-FFC4-B78F5CED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2">
            <a:extLst>
              <a:ext uri="{FF2B5EF4-FFF2-40B4-BE49-F238E27FC236}">
                <a16:creationId xmlns:a16="http://schemas.microsoft.com/office/drawing/2014/main" id="{FD945F5F-3756-129D-DEFF-F6300848A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555" y="2157190"/>
            <a:ext cx="11116912" cy="21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200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DDoS attack</a:t>
            </a: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, otherwise known as a </a:t>
            </a:r>
            <a:r>
              <a:rPr lang="en-US" altLang="en-US" sz="2400" b="1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Distributed Denial of Service attack </a:t>
            </a:r>
            <a:r>
              <a:rPr lang="en-US" altLang="en-US" sz="2400" dirty="0">
                <a:latin typeface="Times New Roman" panose="02020603050405020304" pitchFamily="18" charset="0"/>
                <a:ea typeface="Amazon Ember" panose="020B0603020204020204" pitchFamily="34" charset="0"/>
                <a:cs typeface="Times New Roman" panose="02020603050405020304" pitchFamily="18" charset="0"/>
              </a:rPr>
              <a:t>is a cybercrime that involves a malicious user flooding a server with an excess amount of internet traffic to prevent users from accessing that website</a:t>
            </a:r>
          </a:p>
        </p:txBody>
      </p:sp>
    </p:spTree>
    <p:extLst>
      <p:ext uri="{BB962C8B-B14F-4D97-AF65-F5344CB8AC3E}">
        <p14:creationId xmlns:p14="http://schemas.microsoft.com/office/powerpoint/2010/main" val="34314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How is a DDoS attack carried out?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8175C53-B171-850F-FFC4-B78F5CED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026EC79-CE5D-949B-04CA-BA98740BA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25201" r="25394" b="24487"/>
          <a:stretch/>
        </p:blipFill>
        <p:spPr>
          <a:xfrm>
            <a:off x="887555" y="3032194"/>
            <a:ext cx="1618074" cy="1665514"/>
          </a:xfrm>
          <a:prstGeom prst="rect">
            <a:avLst/>
          </a:prstGeom>
        </p:spPr>
      </p:pic>
      <p:sp>
        <p:nvSpPr>
          <p:cNvPr id="11" name="TextBox 22">
            <a:extLst>
              <a:ext uri="{FF2B5EF4-FFF2-40B4-BE49-F238E27FC236}">
                <a16:creationId xmlns:a16="http://schemas.microsoft.com/office/drawing/2014/main" id="{834F1213-1C22-F134-1545-4AC2416F6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55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Attacker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ACC28DF-BD16-196E-F106-6AD7CB47B0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t="23406" r="21903" b="19486"/>
          <a:stretch/>
        </p:blipFill>
        <p:spPr>
          <a:xfrm>
            <a:off x="10065325" y="2874618"/>
            <a:ext cx="1782409" cy="1822194"/>
          </a:xfrm>
          <a:prstGeom prst="rect">
            <a:avLst/>
          </a:prstGeom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D2575C9A-293C-847A-19C5-CB02145B5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815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93E664-344D-E3A2-EE38-9A1B9A7EF749}"/>
              </a:ext>
            </a:extLst>
          </p:cNvPr>
          <p:cNvCxnSpPr>
            <a:cxnSpLocks/>
          </p:cNvCxnSpPr>
          <p:nvPr/>
        </p:nvCxnSpPr>
        <p:spPr>
          <a:xfrm>
            <a:off x="2746883" y="4023262"/>
            <a:ext cx="68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5DEAA43B-6858-4699-0D08-7352C86F2B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28117" r="22401" b="26496"/>
          <a:stretch/>
        </p:blipFill>
        <p:spPr>
          <a:xfrm>
            <a:off x="3970081" y="3550477"/>
            <a:ext cx="1301307" cy="108145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998E7239-DEB9-C8D7-6369-4DC3030B7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020" y="4781915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Handler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FAFF13-034A-54F6-7798-BDFB71089EAB}"/>
              </a:ext>
            </a:extLst>
          </p:cNvPr>
          <p:cNvCxnSpPr>
            <a:cxnSpLocks/>
          </p:cNvCxnSpPr>
          <p:nvPr/>
        </p:nvCxnSpPr>
        <p:spPr>
          <a:xfrm flipV="1">
            <a:off x="5413997" y="2993599"/>
            <a:ext cx="720095" cy="7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31B923-2425-6729-15B5-CFFE1DAA6AAC}"/>
              </a:ext>
            </a:extLst>
          </p:cNvPr>
          <p:cNvCxnSpPr>
            <a:cxnSpLocks/>
          </p:cNvCxnSpPr>
          <p:nvPr/>
        </p:nvCxnSpPr>
        <p:spPr>
          <a:xfrm flipV="1">
            <a:off x="5478386" y="4033085"/>
            <a:ext cx="1085679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90634D-17AB-CB92-5199-D4224596FFDF}"/>
              </a:ext>
            </a:extLst>
          </p:cNvPr>
          <p:cNvCxnSpPr>
            <a:cxnSpLocks/>
          </p:cNvCxnSpPr>
          <p:nvPr/>
        </p:nvCxnSpPr>
        <p:spPr>
          <a:xfrm>
            <a:off x="5517756" y="4468208"/>
            <a:ext cx="899648" cy="48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788CEB8-7988-E4F2-6D8C-8578D83C06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417404" y="2293723"/>
            <a:ext cx="1316067" cy="1163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5C1A6A-3136-2519-210A-BB68D69649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793431" y="3477518"/>
            <a:ext cx="1316067" cy="1163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C3E1BD-F3F9-6C42-86D1-549AE988B2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25872" r="22401" b="24738"/>
          <a:stretch/>
        </p:blipFill>
        <p:spPr>
          <a:xfrm>
            <a:off x="6754402" y="4709700"/>
            <a:ext cx="1316067" cy="1163582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AA7F09-0795-E6DF-8728-52AA521E301C}"/>
              </a:ext>
            </a:extLst>
          </p:cNvPr>
          <p:cNvCxnSpPr>
            <a:cxnSpLocks/>
          </p:cNvCxnSpPr>
          <p:nvPr/>
        </p:nvCxnSpPr>
        <p:spPr>
          <a:xfrm>
            <a:off x="7962883" y="2740097"/>
            <a:ext cx="1726415" cy="57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15DFB8-EB83-F8C7-4A1B-D12323273E3E}"/>
              </a:ext>
            </a:extLst>
          </p:cNvPr>
          <p:cNvCxnSpPr>
            <a:cxnSpLocks/>
          </p:cNvCxnSpPr>
          <p:nvPr/>
        </p:nvCxnSpPr>
        <p:spPr>
          <a:xfrm flipV="1">
            <a:off x="8260465" y="4350818"/>
            <a:ext cx="1560429" cy="95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8BAFAD-F66F-92F4-37C3-5AF6909F3216}"/>
              </a:ext>
            </a:extLst>
          </p:cNvPr>
          <p:cNvCxnSpPr>
            <a:cxnSpLocks/>
          </p:cNvCxnSpPr>
          <p:nvPr/>
        </p:nvCxnSpPr>
        <p:spPr>
          <a:xfrm>
            <a:off x="8246572" y="3881074"/>
            <a:ext cx="157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22">
            <a:extLst>
              <a:ext uri="{FF2B5EF4-FFF2-40B4-BE49-F238E27FC236}">
                <a16:creationId xmlns:a16="http://schemas.microsoft.com/office/drawing/2014/main" id="{0E0DDF1A-755B-4F28-DC25-32930C37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750" y="5928970"/>
            <a:ext cx="21954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Zombies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177C3E5-5F21-F286-99CC-A29FBD3883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6738622" y="2473865"/>
            <a:ext cx="492695" cy="5975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3BB32AD-C901-19EC-3E2A-726538C535C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7166087" y="3676343"/>
            <a:ext cx="492695" cy="59759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DFF35ED-23EA-4AF6-FB19-DF5B5BA6C7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2940" r="21787" b="14479"/>
          <a:stretch/>
        </p:blipFill>
        <p:spPr>
          <a:xfrm>
            <a:off x="7102206" y="4907608"/>
            <a:ext cx="492695" cy="5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The benefits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infrastructure can be made global in a matter of minutes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focus on maintaining data centers 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accurate idea of your capacity needs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Swap out fixed expenses for variables expenses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dexterity and speed</a:t>
            </a:r>
          </a:p>
          <a:p>
            <a:pPr algn="just" rtl="0" fontAlgn="base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pay-as-you-go costs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0A18706-C22B-5579-6960-AC175C926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4" t="30277" r="28792" b="29004"/>
          <a:stretch/>
        </p:blipFill>
        <p:spPr>
          <a:xfrm>
            <a:off x="10114915" y="4373696"/>
            <a:ext cx="1780384" cy="17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Shield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AWS Shield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091F92D9-FED2-F579-DADF-B9695B04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9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Penetration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059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AWS user you are allowed to perform penetration tests on several of your AWS services (I.e., EC2 instances, RDS instances, CloudFront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AWS does allow you to perform penetration testing there are rules for what you are allowed and not allowed to do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https://aws.amazon.com/security/penetration-testing/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7A0799D-174D-3B2A-E4A4-FC5185654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22132" r="3948" b="9786"/>
          <a:stretch/>
        </p:blipFill>
        <p:spPr>
          <a:xfrm>
            <a:off x="10082150" y="475013"/>
            <a:ext cx="1920280" cy="1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Data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8637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Understanding data encryption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TextBox 62">
            <a:extLst>
              <a:ext uri="{FF2B5EF4-FFF2-40B4-BE49-F238E27FC236}">
                <a16:creationId xmlns:a16="http://schemas.microsoft.com/office/drawing/2014/main" id="{A69B2DA0-E897-51B2-C7D3-0D21124E3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452" y="2746370"/>
            <a:ext cx="34460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is encrypted </a:t>
            </a:r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in-transit</a:t>
            </a:r>
          </a:p>
        </p:txBody>
      </p:sp>
      <p:pic>
        <p:nvPicPr>
          <p:cNvPr id="8" name="Graphic 63">
            <a:extLst>
              <a:ext uri="{FF2B5EF4-FFF2-40B4-BE49-F238E27FC236}">
                <a16:creationId xmlns:a16="http://schemas.microsoft.com/office/drawing/2014/main" id="{25EA093D-C568-393C-F19A-DBED7C14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" y="2448867"/>
            <a:ext cx="1664982" cy="166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0B556-3B5F-D5F8-6C7C-55B14FC5F6A4}"/>
              </a:ext>
            </a:extLst>
          </p:cNvPr>
          <p:cNvCxnSpPr>
            <a:cxnSpLocks/>
          </p:cNvCxnSpPr>
          <p:nvPr/>
        </p:nvCxnSpPr>
        <p:spPr>
          <a:xfrm>
            <a:off x="3133945" y="3291979"/>
            <a:ext cx="4775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63">
            <a:extLst>
              <a:ext uri="{FF2B5EF4-FFF2-40B4-BE49-F238E27FC236}">
                <a16:creationId xmlns:a16="http://schemas.microsoft.com/office/drawing/2014/main" id="{6658158D-5A6B-20C8-0E22-CA5C64A4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70" y="2596509"/>
            <a:ext cx="1664982" cy="166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2">
            <a:extLst>
              <a:ext uri="{FF2B5EF4-FFF2-40B4-BE49-F238E27FC236}">
                <a16:creationId xmlns:a16="http://schemas.microsoft.com/office/drawing/2014/main" id="{6CD59B2B-4DF6-AB8A-57C6-4A982D9F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051" y="3630366"/>
            <a:ext cx="1334224" cy="41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1</a:t>
            </a:r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66230F02-7151-8F57-8615-557747F02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745" y="3578372"/>
            <a:ext cx="1334224" cy="41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 2</a:t>
            </a:r>
          </a:p>
        </p:txBody>
      </p:sp>
      <p:sp>
        <p:nvSpPr>
          <p:cNvPr id="15" name="TextBox 62">
            <a:extLst>
              <a:ext uri="{FF2B5EF4-FFF2-40B4-BE49-F238E27FC236}">
                <a16:creationId xmlns:a16="http://schemas.microsoft.com/office/drawing/2014/main" id="{55D33C96-686A-A68A-B300-BD815C55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04655"/>
            <a:ext cx="52084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is encrypted </a:t>
            </a:r>
            <a:r>
              <a:rPr lang="en-US" altLang="en-US" sz="2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 rest</a:t>
            </a:r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in an S3 bucket</a:t>
            </a:r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1ECA2062-F450-4538-699B-44034B144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354" y="5257049"/>
            <a:ext cx="52580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We can use encryption keys to protect our data in both states (at rest + in-transit)</a:t>
            </a:r>
          </a:p>
        </p:txBody>
      </p:sp>
      <p:pic>
        <p:nvPicPr>
          <p:cNvPr id="17" name="Graphic 33">
            <a:extLst>
              <a:ext uri="{FF2B5EF4-FFF2-40B4-BE49-F238E27FC236}">
                <a16:creationId xmlns:a16="http://schemas.microsoft.com/office/drawing/2014/main" id="{E0744BC9-E32C-232C-5E81-79B93C05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25" y="4878436"/>
            <a:ext cx="1465111" cy="14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C7AC22C-7DD1-EC12-479C-DAF1358DDD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9561" r="25882" b="19562"/>
          <a:stretch/>
        </p:blipFill>
        <p:spPr>
          <a:xfrm>
            <a:off x="1262449" y="3192493"/>
            <a:ext cx="478599" cy="64531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BCF6297-BE43-6142-A619-E62F3F9CDD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9561" r="25882" b="19562"/>
          <a:stretch/>
        </p:blipFill>
        <p:spPr>
          <a:xfrm>
            <a:off x="5404273" y="3117231"/>
            <a:ext cx="478599" cy="6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Key Management Service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(KMS)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652FF686-79EE-07FB-C409-8BB4B9D0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28489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KMS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KMS - ‘Key Management Service’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KMS uses hardware security modules to protect and manage our keys for 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KMS manages the software that is used for encryption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also be integrated with AWS CloudTrail to provide use with a usage report on the usage of our keys - helpful for compliance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599B9A35-AD43-72E5-B853-31FBFB2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6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</a:t>
            </a:r>
            <a:r>
              <a:rPr lang="en-US" sz="3200" b="1" spc="750" dirty="0" err="1">
                <a:solidFill>
                  <a:schemeClr val="bg1"/>
                </a:solidFill>
              </a:rPr>
              <a:t>CloudHSM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652FF686-79EE-07FB-C409-8BB4B9D0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46157"/>
            <a:ext cx="3187970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4">
            <a:extLst>
              <a:ext uri="{FF2B5EF4-FFF2-40B4-BE49-F238E27FC236}">
                <a16:creationId xmlns:a16="http://schemas.microsoft.com/office/drawing/2014/main" id="{FA5E8431-A3A7-3F91-4CF5-FF3FACEB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2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7755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CloudHSM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7467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CloudHSM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provisions encryption hardware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provides a HSM (hardware security module), which allows us to generate, store and manage cryptographic keys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(us) will manage their own encryption keys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929401F4-45A3-3154-A451-F463669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00635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14E9717-E1B3-6BD5-C6DC-7E4AD9C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1" y="212191"/>
            <a:ext cx="723136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599B9A35-AD43-72E5-B853-31FBFB2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30" y="212191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4">
            <a:extLst>
              <a:ext uri="{FF2B5EF4-FFF2-40B4-BE49-F238E27FC236}">
                <a16:creationId xmlns:a16="http://schemas.microsoft.com/office/drawing/2014/main" id="{ED6EE268-95BA-2980-C545-F604CFFC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66" y="190531"/>
            <a:ext cx="744796" cy="74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2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KMS + </a:t>
            </a:r>
            <a:r>
              <a:rPr lang="en-US" b="0" cap="none" dirty="0" err="1"/>
              <a:t>CloudHSM</a:t>
            </a:r>
            <a:r>
              <a:rPr lang="en-US" b="0" cap="none" dirty="0"/>
              <a:t> - 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process of creating an encryption key in AWS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9F0D8B-832B-B796-FD78-DF9C897280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86D17A7C-A11A-8482-11E7-3FF14623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66" y="190531"/>
            <a:ext cx="744796" cy="74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76E7B25D-F86A-8D74-14FF-6997E91E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79" y="496880"/>
            <a:ext cx="724502" cy="7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7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Cloud deployment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616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91AFF94-F4AF-6395-155F-FEC9724F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DCD82-5DB0-8C0D-5AC3-1DF660EDDEB5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1802A239-445A-969F-23CF-B7F98D7F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784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What is analytics?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387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is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can be defined as the systematic process of discovering, interpreting and communicating unique patterns that are present in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D95BC5-66E0-73FE-9C0C-426032DB37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24555" r="8936" b="25249"/>
          <a:stretch/>
        </p:blipFill>
        <p:spPr>
          <a:xfrm>
            <a:off x="8609611" y="3899033"/>
            <a:ext cx="2846756" cy="2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Athena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82186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Athena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Athena is a serverless service that is used to analyze data in Amazon S3 buckets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SQL to query the files in the S3 buckets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8FF87CC-B896-CDC6-6B07-6C646EB7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14004D70-EFDD-45E7-197E-4E8A0338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37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Athena - How does it work?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48FF87CC-B896-CDC6-6B07-6C646EB7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7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14004D70-EFDD-45E7-197E-4E8A0338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3">
            <a:extLst>
              <a:ext uri="{FF2B5EF4-FFF2-40B4-BE49-F238E27FC236}">
                <a16:creationId xmlns:a16="http://schemas.microsoft.com/office/drawing/2014/main" id="{5ABD7356-2364-C61B-2982-13DACAB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23" y="2586536"/>
            <a:ext cx="1132616" cy="11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93D42C7-9702-EE20-344B-DDD25F077E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887555" y="2719750"/>
            <a:ext cx="698435" cy="916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3B6895-4814-BAE5-CDBB-F41461C77365}"/>
              </a:ext>
            </a:extLst>
          </p:cNvPr>
          <p:cNvSpPr txBox="1"/>
          <p:nvPr/>
        </p:nvSpPr>
        <p:spPr>
          <a:xfrm>
            <a:off x="2292517" y="4257672"/>
            <a:ext cx="408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uploads files to a bucket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9F592-F3F6-78C5-A7DD-2900D31BA5FC}"/>
              </a:ext>
            </a:extLst>
          </p:cNvPr>
          <p:cNvSpPr txBox="1"/>
          <p:nvPr/>
        </p:nvSpPr>
        <p:spPr>
          <a:xfrm>
            <a:off x="7811965" y="2968178"/>
            <a:ext cx="150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8C3E5-C520-02CA-6220-5244CF04A22A}"/>
              </a:ext>
            </a:extLst>
          </p:cNvPr>
          <p:cNvSpPr txBox="1"/>
          <p:nvPr/>
        </p:nvSpPr>
        <p:spPr>
          <a:xfrm>
            <a:off x="7811965" y="5535923"/>
            <a:ext cx="17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Athena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1B81D-748F-F812-A0C5-9651A77AF97E}"/>
              </a:ext>
            </a:extLst>
          </p:cNvPr>
          <p:cNvSpPr txBox="1"/>
          <p:nvPr/>
        </p:nvSpPr>
        <p:spPr>
          <a:xfrm>
            <a:off x="7173151" y="4176351"/>
            <a:ext cx="499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the data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analyze it</a:t>
            </a:r>
          </a:p>
        </p:txBody>
      </p:sp>
      <p:pic>
        <p:nvPicPr>
          <p:cNvPr id="17" name="Graphic 14">
            <a:extLst>
              <a:ext uri="{FF2B5EF4-FFF2-40B4-BE49-F238E27FC236}">
                <a16:creationId xmlns:a16="http://schemas.microsoft.com/office/drawing/2014/main" id="{43D90DD4-85F5-DB9B-BA76-77291540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99" y="5208370"/>
            <a:ext cx="972033" cy="1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918060-9686-28EB-3541-0831E54591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8195" r="29949" b="27154"/>
          <a:stretch/>
        </p:blipFill>
        <p:spPr>
          <a:xfrm>
            <a:off x="3932508" y="3350086"/>
            <a:ext cx="650167" cy="738131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69AB10E3-0724-1570-9057-2A5A57F1C9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0391" y="3719151"/>
            <a:ext cx="457200" cy="4572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63AF08-F857-ACFE-6374-9D2F05F485CD}"/>
              </a:ext>
            </a:extLst>
          </p:cNvPr>
          <p:cNvCxnSpPr>
            <a:cxnSpLocks/>
          </p:cNvCxnSpPr>
          <p:nvPr/>
        </p:nvCxnSpPr>
        <p:spPr>
          <a:xfrm>
            <a:off x="2014359" y="3091176"/>
            <a:ext cx="4106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B2513-0AC4-CA91-26C5-07674571DA8F}"/>
              </a:ext>
            </a:extLst>
          </p:cNvPr>
          <p:cNvCxnSpPr>
            <a:cxnSpLocks/>
          </p:cNvCxnSpPr>
          <p:nvPr/>
        </p:nvCxnSpPr>
        <p:spPr>
          <a:xfrm flipV="1">
            <a:off x="7083143" y="3830160"/>
            <a:ext cx="0" cy="114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EMR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1192FB46-D917-077A-07B9-F7195BC1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929" y="3354019"/>
            <a:ext cx="3178992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68906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EMR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88654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 is a tool that is used for analysis and big 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it was commonly referred to as “Elastic MapReduce”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 is based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Hadoop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which is a Java-based framework that is used for processing huge data sets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 analysis for web indexing, financial analysis and bio-informatics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B5709C86-D8CF-1848-F589-9623D3B9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2" y="218400"/>
            <a:ext cx="663122" cy="69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9F193784-31A7-3025-C198-BD02D3A8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89"/>
            <a:ext cx="66312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3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</a:t>
            </a:r>
            <a:r>
              <a:rPr lang="en-US" sz="3200" b="1" spc="750" dirty="0" err="1">
                <a:solidFill>
                  <a:schemeClr val="bg1"/>
                </a:solidFill>
              </a:rPr>
              <a:t>QuickSight</a:t>
            </a:r>
            <a:endParaRPr lang="en-US" sz="3200" b="1" spc="75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3A5BE5B7-7E64-61DF-842F-1FF79389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1" y="3374277"/>
            <a:ext cx="3178992" cy="31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2181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 err="1"/>
              <a:t>QuickSight</a:t>
            </a:r>
            <a:r>
              <a:rPr lang="en-US" b="0" cap="none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79154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another serverless tool that uses business intelligence (BI) to deliver easily understandable insights to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further be utilized to create interactive dashboards highlighting these insights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View tweets with negative sentiments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22">
            <a:extLst>
              <a:ext uri="{FF2B5EF4-FFF2-40B4-BE49-F238E27FC236}">
                <a16:creationId xmlns:a16="http://schemas.microsoft.com/office/drawing/2014/main" id="{21B2076F-F045-E318-1A46-68B15EB2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89"/>
            <a:ext cx="66312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7">
            <a:extLst>
              <a:ext uri="{FF2B5EF4-FFF2-40B4-BE49-F238E27FC236}">
                <a16:creationId xmlns:a16="http://schemas.microsoft.com/office/drawing/2014/main" id="{FF815423-8B5F-675B-BC33-9A7E8D25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90"/>
            <a:ext cx="67078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6025FF8-1118-D6B4-B72A-2F5A03483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1608" r="18661" b="31234"/>
          <a:stretch/>
        </p:blipFill>
        <p:spPr>
          <a:xfrm>
            <a:off x="9790870" y="5113983"/>
            <a:ext cx="1513575" cy="8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Are there any pre-requisites?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pre-requisites for this course, just a desire and motivation to learn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be helpful to know a few basic IT concepts, but don’t worry it’s not mandatory for this course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 This course is for complete beginners ---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5035CD6-DAC3-5236-7962-71C83D4180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13740" r="27864" b="14796"/>
          <a:stretch/>
        </p:blipFill>
        <p:spPr>
          <a:xfrm>
            <a:off x="9913439" y="3797300"/>
            <a:ext cx="1370285" cy="20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Cloud deployment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model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14" name="Picture 13" descr="Logo, icon, company name&#10;&#10;Description automatically generated">
            <a:extLst>
              <a:ext uri="{FF2B5EF4-FFF2-40B4-BE49-F238E27FC236}">
                <a16:creationId xmlns:a16="http://schemas.microsoft.com/office/drawing/2014/main" id="{17BB36AC-8C02-95D5-9493-7F901D577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18641" r="25145" b="20510"/>
          <a:stretch/>
        </p:blipFill>
        <p:spPr>
          <a:xfrm>
            <a:off x="10026649" y="3918858"/>
            <a:ext cx="1780946" cy="2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RedShift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DB89260A-D0C6-94E0-9574-9C3D6719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32" y="3396357"/>
            <a:ext cx="3179589" cy="30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4786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RedShift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Redshift uses SQL to analyze data across data lakes, data warehouses and even operational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therefore used for OLAP (Online Analytical Processing)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capacity to analyze data and run analytical queries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2DE4BC57-062F-9E5C-0CBF-69A9480A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45" y="212190"/>
            <a:ext cx="670782" cy="6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3">
            <a:extLst>
              <a:ext uri="{FF2B5EF4-FFF2-40B4-BE49-F238E27FC236}">
                <a16:creationId xmlns:a16="http://schemas.microsoft.com/office/drawing/2014/main" id="{CC69494C-DB2D-D348-9EA5-10A4B526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Glue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5582810C-E4A0-DABE-F70D-C7FA1AAA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32" y="3365122"/>
            <a:ext cx="3179589" cy="312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74647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Glue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Glue is a serverless service that is used to obtain and combine data for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known as a managed ETL service, which translates as - Extract, Transform and Load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23">
            <a:extLst>
              <a:ext uri="{FF2B5EF4-FFF2-40B4-BE49-F238E27FC236}">
                <a16:creationId xmlns:a16="http://schemas.microsoft.com/office/drawing/2014/main" id="{FF7826CC-222B-4B56-4E01-F6966D45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C2F2C564-3C9C-C90B-85C9-FB7D4BCF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text, toiletry&#10;&#10;Description automatically generated">
            <a:extLst>
              <a:ext uri="{FF2B5EF4-FFF2-40B4-BE49-F238E27FC236}">
                <a16:creationId xmlns:a16="http://schemas.microsoft.com/office/drawing/2014/main" id="{3FADD803-3C97-1E3C-32F9-A67F57DBA3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3" t="18142" r="36367" b="21259"/>
          <a:stretch/>
        </p:blipFill>
        <p:spPr>
          <a:xfrm>
            <a:off x="10621941" y="3930733"/>
            <a:ext cx="1012555" cy="21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Lake Formation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EFD317D6-1EBF-A196-4945-91EF268D3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65357"/>
            <a:ext cx="3179523" cy="312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63127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Lake Formation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Lake Formation is a service that allows you to store your data in a “secure lake”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“secure lake” acts as a kind of repository for storing your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stored data can also be prepared for analysis by Athena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6">
            <a:extLst>
              <a:ext uri="{FF2B5EF4-FFF2-40B4-BE49-F238E27FC236}">
                <a16:creationId xmlns:a16="http://schemas.microsoft.com/office/drawing/2014/main" id="{0AD57A02-A061-9F39-2255-638E9705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93533C6-498D-DF3A-4EE8-811842D1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6025FF6-B5EE-8256-D96C-5299216A09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24556" r="29634" b="7044"/>
          <a:stretch/>
        </p:blipFill>
        <p:spPr>
          <a:xfrm>
            <a:off x="9907225" y="3911511"/>
            <a:ext cx="1727271" cy="2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Data Exchange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888D8E49-9423-E1E2-665B-4D94A1B3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91" y="3346157"/>
            <a:ext cx="3181530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115E4B-03BA-ACD5-FE00-63531C6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98" y="3329797"/>
            <a:ext cx="3179523" cy="319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44301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Data Exchange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Exchange is an AWS service that provides a simple way for users to subscribe to and utilize third-party data in the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4FE31D43-859B-D4A6-7379-F82CF2E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0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3695B108-D23D-B82B-38AD-E340D6FF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8" y="212190"/>
            <a:ext cx="678699" cy="71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F169365-A7BC-5524-A35A-43EF494516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22631" r="19908" b="18794"/>
          <a:stretch/>
        </p:blipFill>
        <p:spPr>
          <a:xfrm>
            <a:off x="9770069" y="4197954"/>
            <a:ext cx="1805050" cy="1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1DC9BB-59FB-F0D5-1084-E2AC1ACE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7F53A-6439-32A9-2DB1-51AB0161DB4F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A93EA758-FFBC-0D34-D5C2-80708854D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689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LightSail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39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cloud hosting provider that provides cloud resources and services to the public for a fee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 (AWS)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Platform (GCP)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35215F9-C716-1CE3-4522-92D7CCDAC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5089863" y="4815968"/>
            <a:ext cx="535005" cy="342328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2F5B761-D720-CA6E-ABA5-BD7B37DDE7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26112" r="17918" b="22758"/>
          <a:stretch/>
        </p:blipFill>
        <p:spPr>
          <a:xfrm>
            <a:off x="5089863" y="5711420"/>
            <a:ext cx="572364" cy="461651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CBDDE91-43D3-068F-3286-2EA837F5B9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23336" r="15142" b="20267"/>
          <a:stretch/>
        </p:blipFill>
        <p:spPr>
          <a:xfrm>
            <a:off x="3253683" y="5300959"/>
            <a:ext cx="429569" cy="354962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DF8924-793B-BE41-7605-1821F998E9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726975" y="3886487"/>
            <a:ext cx="2146297" cy="70495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2D7CE802-9FAA-0E75-98B9-55919B0A2C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1109" r="20157" b="29738"/>
          <a:stretch/>
        </p:blipFill>
        <p:spPr>
          <a:xfrm>
            <a:off x="3111336" y="2077125"/>
            <a:ext cx="927264" cy="6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LightSail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LightSail allows users to deploy their own virtual private servers and databases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for people with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to no cloud experience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used for small applications and for testing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9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LightSail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LightSail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0BCBFA6A-3312-5166-B01D-B707C8F75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Secrets Manager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7">
            <a:extLst>
              <a:ext uri="{FF2B5EF4-FFF2-40B4-BE49-F238E27FC236}">
                <a16:creationId xmlns:a16="http://schemas.microsoft.com/office/drawing/2014/main" id="{9F20B2E0-29C8-8DE2-0CEF-37E67D61D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5" y="3345729"/>
            <a:ext cx="3181533" cy="318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48690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Secrets Manager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Secrets Manager is used to help protect secrets that are needed to access our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integrated with many AWS services, such as RDS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secrets are encrypted with AWS KMS</a:t>
            </a: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F65D9871-E7C9-474F-59AB-40F5C7E3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6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Secrets Manager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 new secret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1B7EABBB-F7D2-94FA-5556-A0D96018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9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Amazon Rekognition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4CE51033-C7AC-844C-35EC-126536FD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3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9">
            <a:extLst>
              <a:ext uri="{FF2B5EF4-FFF2-40B4-BE49-F238E27FC236}">
                <a16:creationId xmlns:a16="http://schemas.microsoft.com/office/drawing/2014/main" id="{12AB8384-C338-E53A-FE5D-8ED434D8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4" cy="318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84709618-C486-0C31-FD3C-8C92AEA4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156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8">
            <a:extLst>
              <a:ext uri="{FF2B5EF4-FFF2-40B4-BE49-F238E27FC236}">
                <a16:creationId xmlns:a16="http://schemas.microsoft.com/office/drawing/2014/main" id="{CE5ECDAA-4BC8-57AD-D5B7-0ADE05B2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0" y="3335001"/>
            <a:ext cx="3187970" cy="329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35621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Rekognition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Rekognition is a machine learning (ML) based service that you can use to identify objects, text and people in images and videos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Use-cases: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detection and verification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</a:t>
            </a:r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Graphic 12">
            <a:extLst>
              <a:ext uri="{FF2B5EF4-FFF2-40B4-BE49-F238E27FC236}">
                <a16:creationId xmlns:a16="http://schemas.microsoft.com/office/drawing/2014/main" id="{8C63B663-96B0-0EE2-510C-BCADCBF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34190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4BEE79E4-C3E7-81A7-8724-2D96DE28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70881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8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Rekognition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8268320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Rekognition service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D3E48F-0840-101D-A499-ABC7BAD6B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5" name="Graphic 18">
            <a:extLst>
              <a:ext uri="{FF2B5EF4-FFF2-40B4-BE49-F238E27FC236}">
                <a16:creationId xmlns:a16="http://schemas.microsoft.com/office/drawing/2014/main" id="{3B3D473D-9E69-849F-6A67-11F5C866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04529"/>
            <a:ext cx="770881" cy="7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A2316C1-4164-5B01-9AA7-709200D5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A2524-9CC9-87E2-479F-ACBCB6978237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8FB85571-72EA-0331-1876-B87AEC16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835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6AD91F-AE0E-16BE-CA75-B0C251853A24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9558F155-A118-B3E2-501E-B10850261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AEED41-C476-239C-4CFA-3791EAD14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8" b="35287"/>
          <a:stretch/>
        </p:blipFill>
        <p:spPr>
          <a:xfrm>
            <a:off x="2931275" y="2003961"/>
            <a:ext cx="6545234" cy="19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1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Private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cloud hosting provider that provides cloud resources and services privately for security reasons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RackSpace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DF8924-793B-BE41-7605-1821F998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726975" y="3886487"/>
            <a:ext cx="2146297" cy="70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65BC1-F807-F8E2-0099-E813CF968C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28" t="31331" r="10186" b="34347"/>
          <a:stretch/>
        </p:blipFill>
        <p:spPr>
          <a:xfrm>
            <a:off x="2666288" y="5542945"/>
            <a:ext cx="1816951" cy="43031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29AE863-36F4-213E-A07F-A6671F44E9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5" t="21611" r="22402" b="22256"/>
          <a:stretch/>
        </p:blipFill>
        <p:spPr>
          <a:xfrm>
            <a:off x="2243879" y="4898422"/>
            <a:ext cx="545113" cy="552697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DE76F2A-5D89-E97B-790C-313507F06C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t="18890" r="21155" b="25249"/>
          <a:stretch/>
        </p:blipFill>
        <p:spPr>
          <a:xfrm>
            <a:off x="3159507" y="1932694"/>
            <a:ext cx="879093" cy="8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Hybrid cloud deployment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Some servers are kept on-premise while other services are extended to the cloud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8AA775E-59C2-38E8-EB82-0358754FD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563869" y="462032"/>
            <a:ext cx="1243726" cy="801478"/>
          </a:xfrm>
          <a:prstGeom prst="rect">
            <a:avLst/>
          </a:prstGeom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B5A469C-493D-8651-21AD-C59F13785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t="28499" r="23499" b="27610"/>
          <a:stretch/>
        </p:blipFill>
        <p:spPr>
          <a:xfrm>
            <a:off x="894984" y="3811458"/>
            <a:ext cx="2620112" cy="21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Exploring the different types of cloud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505809" y="642322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Infrastructure as a service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E7171CC-398B-4F77-0C58-D98A12653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22642" r="10747" b="22295"/>
          <a:stretch/>
        </p:blipFill>
        <p:spPr>
          <a:xfrm>
            <a:off x="603222" y="522514"/>
            <a:ext cx="3654828" cy="25735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D5925-9206-1258-6D1A-954E5AFB65DE}"/>
              </a:ext>
            </a:extLst>
          </p:cNvPr>
          <p:cNvSpPr txBox="1"/>
          <p:nvPr/>
        </p:nvSpPr>
        <p:spPr>
          <a:xfrm>
            <a:off x="5377285" y="2109912"/>
            <a:ext cx="5785658" cy="3159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computing service that offers compute, storage and networking resources on-demand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B702-7D12-5194-4AE4-6968898F385C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1C80A4FD-C52D-39F4-54D4-22BB4BBC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5F424F-227C-0790-7007-F67C13F26129}"/>
              </a:ext>
            </a:extLst>
          </p:cNvPr>
          <p:cNvSpPr txBox="1"/>
          <p:nvPr/>
        </p:nvSpPr>
        <p:spPr>
          <a:xfrm>
            <a:off x="5550898" y="4931215"/>
            <a:ext cx="5785658" cy="10302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EC2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GCP, Azure and Digital Ocean</a:t>
            </a:r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5ABE8B-4E8B-88B8-BCDF-90EDBCBC2A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77285" y="3815296"/>
            <a:ext cx="2892026" cy="9498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DB2F58A-DCA6-C8A7-B29A-EA2D80B778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7892266" y="4963816"/>
            <a:ext cx="754090" cy="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51F8C-FF10-B2E6-8875-752022F2E400}"/>
              </a:ext>
            </a:extLst>
          </p:cNvPr>
          <p:cNvSpPr/>
          <p:nvPr/>
        </p:nvSpPr>
        <p:spPr>
          <a:xfrm>
            <a:off x="973351" y="199437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36A4F6-8796-F293-D9AC-903B60804AF8}"/>
              </a:ext>
            </a:extLst>
          </p:cNvPr>
          <p:cNvSpPr/>
          <p:nvPr/>
        </p:nvSpPr>
        <p:spPr>
          <a:xfrm>
            <a:off x="973351" y="247828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3111B9-5D77-B3EC-0056-492CD3D9D1A5}"/>
              </a:ext>
            </a:extLst>
          </p:cNvPr>
          <p:cNvSpPr/>
          <p:nvPr/>
        </p:nvSpPr>
        <p:spPr>
          <a:xfrm>
            <a:off x="973351" y="2962186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8B35EC-E377-AE08-8198-2B9486425B14}"/>
              </a:ext>
            </a:extLst>
          </p:cNvPr>
          <p:cNvSpPr/>
          <p:nvPr/>
        </p:nvSpPr>
        <p:spPr>
          <a:xfrm>
            <a:off x="973351" y="344609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3EB0E4-8CC3-DF74-E08E-3D6DBA71EA43}"/>
              </a:ext>
            </a:extLst>
          </p:cNvPr>
          <p:cNvSpPr/>
          <p:nvPr/>
        </p:nvSpPr>
        <p:spPr>
          <a:xfrm>
            <a:off x="973351" y="3929998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DEF499-EF40-E45B-20ED-08C1E49106FB}"/>
              </a:ext>
            </a:extLst>
          </p:cNvPr>
          <p:cNvSpPr/>
          <p:nvPr/>
        </p:nvSpPr>
        <p:spPr>
          <a:xfrm>
            <a:off x="973351" y="442101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DCC5825-C211-33AD-E27E-E8B62B4F4768}"/>
              </a:ext>
            </a:extLst>
          </p:cNvPr>
          <p:cNvSpPr/>
          <p:nvPr/>
        </p:nvSpPr>
        <p:spPr>
          <a:xfrm>
            <a:off x="973351" y="489151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3879FC-95E6-DCBA-A9CD-FB977DDC2996}"/>
              </a:ext>
            </a:extLst>
          </p:cNvPr>
          <p:cNvSpPr/>
          <p:nvPr/>
        </p:nvSpPr>
        <p:spPr>
          <a:xfrm>
            <a:off x="973351" y="5362011"/>
            <a:ext cx="3547432" cy="3643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0F39753-6EEE-D08D-F4DF-5593527FF4F3}"/>
              </a:ext>
            </a:extLst>
          </p:cNvPr>
          <p:cNvSpPr/>
          <p:nvPr/>
        </p:nvSpPr>
        <p:spPr>
          <a:xfrm>
            <a:off x="973351" y="5833602"/>
            <a:ext cx="3547432" cy="3643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16B3518-98B6-B2E9-6274-0AAB5FD01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421013"/>
            <a:ext cx="374154" cy="36751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3462DAE-5539-F73B-D0E8-C4D95E526E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891512"/>
            <a:ext cx="374154" cy="36751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78592064-D803-EABE-DCEE-9248DE4AF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5358888"/>
            <a:ext cx="374154" cy="367512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676C2E0-405B-140B-A549-A5DD2CD6A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5826264"/>
            <a:ext cx="374154" cy="367512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7976510-3A09-0EF7-EA2B-16A021DF1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3929997"/>
            <a:ext cx="277694" cy="364389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710C757-747E-53DF-64AF-D85759BCB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3446091"/>
            <a:ext cx="277694" cy="364389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24917B2-8EEF-6154-895D-9B757BF29F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962185"/>
            <a:ext cx="277694" cy="364389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451CE46-8AB5-0F59-5322-28D6305EF6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496371"/>
            <a:ext cx="277694" cy="364389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0F6D78C-182D-2F2A-83F7-D874F5FAFC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1998440"/>
            <a:ext cx="277694" cy="3643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1142149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Infrastructure as a service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FCDD12-E34C-FD69-9942-E9D926977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CBF0-667F-7A7A-E251-949704737F47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C2A8D76-7701-5E00-84D6-68A352CEE4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9B0CDB-3E93-E77A-E0D5-E2CDE71DF767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069DB6-81FB-8848-6221-8A1432CF7F5C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27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554540" y="517418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Platform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9E00-10F5-8D19-F767-917710726F26}"/>
              </a:ext>
            </a:extLst>
          </p:cNvPr>
          <p:cNvSpPr txBox="1"/>
          <p:nvPr/>
        </p:nvSpPr>
        <p:spPr>
          <a:xfrm>
            <a:off x="5368493" y="1462762"/>
            <a:ext cx="5785658" cy="37437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manage the infrastructure: I.e., servers, databases, file storage systems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application code and deployment instead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7F8D11B-B946-BF68-F09D-9EEAFFEA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22642" r="9672" b="24378"/>
          <a:stretch/>
        </p:blipFill>
        <p:spPr>
          <a:xfrm>
            <a:off x="645280" y="517418"/>
            <a:ext cx="3772450" cy="2499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A9CCF-B695-02E6-DF22-4247DBCD690C}"/>
              </a:ext>
            </a:extLst>
          </p:cNvPr>
          <p:cNvSpPr txBox="1"/>
          <p:nvPr/>
        </p:nvSpPr>
        <p:spPr>
          <a:xfrm>
            <a:off x="551583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5" name="Graphic 14" descr="Badge Copyright outline">
            <a:extLst>
              <a:ext uri="{FF2B5EF4-FFF2-40B4-BE49-F238E27FC236}">
                <a16:creationId xmlns:a16="http://schemas.microsoft.com/office/drawing/2014/main" id="{96FABA47-8B2A-DBFD-88BB-33BB1B19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357" y="6488668"/>
            <a:ext cx="347226" cy="347226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307B3CA-5A9F-AE8F-CC8A-4ECD21C4B1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43969" y="3592950"/>
            <a:ext cx="2892026" cy="949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A3EAD1-F9AB-0A35-222C-FF6FD5624DBE}"/>
              </a:ext>
            </a:extLst>
          </p:cNvPr>
          <p:cNvSpPr txBox="1"/>
          <p:nvPr/>
        </p:nvSpPr>
        <p:spPr>
          <a:xfrm>
            <a:off x="5517582" y="4630702"/>
            <a:ext cx="4044618" cy="1048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Beanstalk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C349B8B-991F-6A21-65BA-F515F5AE6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8231470" y="5196514"/>
            <a:ext cx="754090" cy="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Platform as a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2DEA9C-65D6-540A-A1CE-101D94E6CC9F}"/>
              </a:ext>
            </a:extLst>
          </p:cNvPr>
          <p:cNvSpPr/>
          <p:nvPr/>
        </p:nvSpPr>
        <p:spPr>
          <a:xfrm>
            <a:off x="973351" y="195895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F2A680-FC0C-C8F3-ED45-27DF969B5311}"/>
              </a:ext>
            </a:extLst>
          </p:cNvPr>
          <p:cNvSpPr/>
          <p:nvPr/>
        </p:nvSpPr>
        <p:spPr>
          <a:xfrm>
            <a:off x="973351" y="244286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1E567B-E619-F366-082B-D0337D87CED4}"/>
              </a:ext>
            </a:extLst>
          </p:cNvPr>
          <p:cNvSpPr/>
          <p:nvPr/>
        </p:nvSpPr>
        <p:spPr>
          <a:xfrm>
            <a:off x="973351" y="2926766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3400E5-5ECD-F243-4273-9FBADF462ED9}"/>
              </a:ext>
            </a:extLst>
          </p:cNvPr>
          <p:cNvSpPr/>
          <p:nvPr/>
        </p:nvSpPr>
        <p:spPr>
          <a:xfrm>
            <a:off x="973351" y="341067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Middleware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0F241D-C147-67A4-D17E-5F0D56AD8238}"/>
              </a:ext>
            </a:extLst>
          </p:cNvPr>
          <p:cNvSpPr/>
          <p:nvPr/>
        </p:nvSpPr>
        <p:spPr>
          <a:xfrm>
            <a:off x="973351" y="3894578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O/S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92BC04-CF56-A197-5943-602238F047C8}"/>
              </a:ext>
            </a:extLst>
          </p:cNvPr>
          <p:cNvSpPr/>
          <p:nvPr/>
        </p:nvSpPr>
        <p:spPr>
          <a:xfrm>
            <a:off x="973351" y="438559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8D1977-1868-F952-2AEA-0BEF663C83C4}"/>
              </a:ext>
            </a:extLst>
          </p:cNvPr>
          <p:cNvSpPr/>
          <p:nvPr/>
        </p:nvSpPr>
        <p:spPr>
          <a:xfrm>
            <a:off x="973351" y="485609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7278FF-CFD8-677C-C863-9F9E5B8D03ED}"/>
              </a:ext>
            </a:extLst>
          </p:cNvPr>
          <p:cNvSpPr/>
          <p:nvPr/>
        </p:nvSpPr>
        <p:spPr>
          <a:xfrm>
            <a:off x="973351" y="5326591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37D3AAE-566B-9CDD-7135-7E4629C01E54}"/>
              </a:ext>
            </a:extLst>
          </p:cNvPr>
          <p:cNvSpPr/>
          <p:nvPr/>
        </p:nvSpPr>
        <p:spPr>
          <a:xfrm>
            <a:off x="973351" y="579818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74DEB93B-42AA-7E17-369C-51E49029AA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385593"/>
            <a:ext cx="374154" cy="36751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F93448AC-0E13-CBF3-1A66-7F6529A9E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4856092"/>
            <a:ext cx="374154" cy="36751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A6AD7DE6-533F-7FF6-9485-B27999E3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6627" y="5323468"/>
            <a:ext cx="374154" cy="367512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CE6EAF60-C718-CA99-3E5A-0D212120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5790844"/>
            <a:ext cx="374154" cy="367512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BFC10614-3796-79A9-F6F2-8B4ECB422A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2460951"/>
            <a:ext cx="277694" cy="36438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3EE8245-28BF-FFE4-6A1B-584AB6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13249" y="1963020"/>
            <a:ext cx="277694" cy="364389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2B88E4E-5DF8-C958-2C75-828558CE9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3887662"/>
            <a:ext cx="374154" cy="367512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F2A01670-7856-C357-DECF-9B5BFE28F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3417163"/>
            <a:ext cx="374154" cy="367512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8B664C91-97A1-766F-8FB3-6A0C8A5CE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65019" y="2936071"/>
            <a:ext cx="374154" cy="36751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DE13CE2-0E41-6B3E-E036-930E4A30BA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8EAD-CD45-F67F-2718-E25AA956C2BA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6241CBB-8178-0AB8-CB4E-C07E6B67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8C1A5-0D9F-6DB9-657B-7F526CE53893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19F2D5C-8292-E8F6-718D-628F94D3EFCB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6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1BF47E-B326-7A56-F179-DFE729A5D5FE}"/>
              </a:ext>
            </a:extLst>
          </p:cNvPr>
          <p:cNvSpPr txBox="1">
            <a:spLocks/>
          </p:cNvSpPr>
          <p:nvPr/>
        </p:nvSpPr>
        <p:spPr>
          <a:xfrm>
            <a:off x="5476129" y="681795"/>
            <a:ext cx="5785658" cy="17053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cap="none" dirty="0"/>
              <a:t>Software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9E00-10F5-8D19-F767-917710726F26}"/>
              </a:ext>
            </a:extLst>
          </p:cNvPr>
          <p:cNvSpPr txBox="1"/>
          <p:nvPr/>
        </p:nvSpPr>
        <p:spPr>
          <a:xfrm>
            <a:off x="5365248" y="1637018"/>
            <a:ext cx="5785658" cy="35839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readily available product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run and managed by a cloud service provider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management needs to be handled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4BAF40BE-0CB1-5F36-ED65-5955638C0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22411" r="9673" b="23452"/>
          <a:stretch/>
        </p:blipFill>
        <p:spPr>
          <a:xfrm>
            <a:off x="524939" y="522301"/>
            <a:ext cx="3910096" cy="26780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1C3160-C5EC-4B9D-1739-482C4755C37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7" name="Graphic 16" descr="Badge Copyright outline">
            <a:extLst>
              <a:ext uri="{FF2B5EF4-FFF2-40B4-BE49-F238E27FC236}">
                <a16:creationId xmlns:a16="http://schemas.microsoft.com/office/drawing/2014/main" id="{97278B6D-117D-D74D-FC44-05F5760B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ADB84-3FC5-AE76-62BD-CA6E383C5CFA}"/>
              </a:ext>
            </a:extLst>
          </p:cNvPr>
          <p:cNvSpPr txBox="1"/>
          <p:nvPr/>
        </p:nvSpPr>
        <p:spPr>
          <a:xfrm>
            <a:off x="5538861" y="4302525"/>
            <a:ext cx="2617903" cy="14852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Gmail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</a:p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1A6EB9B-9D75-DCB2-21CE-85935984C2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2262" r="21620" b="47791"/>
          <a:stretch/>
        </p:blipFill>
        <p:spPr>
          <a:xfrm>
            <a:off x="5365248" y="3264773"/>
            <a:ext cx="2892026" cy="9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9984413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course is an introductory course to cloud computing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will be learning the basics of cloud computing on the AWS 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cover over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+ AWS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will focus on a theory-practical based approach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can sometimes be quite challenging, but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worry we will tackle everything together!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text, aircraft, vector graphics&#10;&#10;Description automatically generated">
            <a:extLst>
              <a:ext uri="{FF2B5EF4-FFF2-40B4-BE49-F238E27FC236}">
                <a16:creationId xmlns:a16="http://schemas.microsoft.com/office/drawing/2014/main" id="{F8BE6D1C-9CE5-F75B-50B2-F89CD2E094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7" t="15341" r="22797" b="16129"/>
          <a:stretch/>
        </p:blipFill>
        <p:spPr>
          <a:xfrm>
            <a:off x="11062600" y="5060435"/>
            <a:ext cx="938768" cy="12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Software as a service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45E6CE-7997-7EA7-CF49-165087219820}"/>
              </a:ext>
            </a:extLst>
          </p:cNvPr>
          <p:cNvSpPr/>
          <p:nvPr/>
        </p:nvSpPr>
        <p:spPr>
          <a:xfrm>
            <a:off x="961476" y="1958954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801C47-0275-D288-E27B-D5593CF857B4}"/>
              </a:ext>
            </a:extLst>
          </p:cNvPr>
          <p:cNvSpPr/>
          <p:nvPr/>
        </p:nvSpPr>
        <p:spPr>
          <a:xfrm>
            <a:off x="961476" y="2442860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8BB7A81-A94F-63E0-C0C6-A2ED06621EE7}"/>
              </a:ext>
            </a:extLst>
          </p:cNvPr>
          <p:cNvSpPr/>
          <p:nvPr/>
        </p:nvSpPr>
        <p:spPr>
          <a:xfrm>
            <a:off x="961476" y="2926766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2B72C2-72BC-1F5E-1F42-4A74B73BBD37}"/>
              </a:ext>
            </a:extLst>
          </p:cNvPr>
          <p:cNvSpPr/>
          <p:nvPr/>
        </p:nvSpPr>
        <p:spPr>
          <a:xfrm>
            <a:off x="961476" y="341067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3FC0882-D428-86B0-118A-E03CABF4E5C8}"/>
              </a:ext>
            </a:extLst>
          </p:cNvPr>
          <p:cNvSpPr/>
          <p:nvPr/>
        </p:nvSpPr>
        <p:spPr>
          <a:xfrm>
            <a:off x="961476" y="3894578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7849C8-6A1B-75B0-1F2B-BACB7AD26631}"/>
              </a:ext>
            </a:extLst>
          </p:cNvPr>
          <p:cNvSpPr/>
          <p:nvPr/>
        </p:nvSpPr>
        <p:spPr>
          <a:xfrm>
            <a:off x="961476" y="4385593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41BB7E1-2362-D872-1B94-4B99F048AABB}"/>
              </a:ext>
            </a:extLst>
          </p:cNvPr>
          <p:cNvSpPr/>
          <p:nvPr/>
        </p:nvSpPr>
        <p:spPr>
          <a:xfrm>
            <a:off x="961476" y="485609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92E6BE-1391-41CA-2E78-EE52EB88D990}"/>
              </a:ext>
            </a:extLst>
          </p:cNvPr>
          <p:cNvSpPr/>
          <p:nvPr/>
        </p:nvSpPr>
        <p:spPr>
          <a:xfrm>
            <a:off x="961476" y="5326591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6987ABB-C7CE-BDB1-3720-7E60D3452AAD}"/>
              </a:ext>
            </a:extLst>
          </p:cNvPr>
          <p:cNvSpPr/>
          <p:nvPr/>
        </p:nvSpPr>
        <p:spPr>
          <a:xfrm>
            <a:off x="961476" y="5798182"/>
            <a:ext cx="3547432" cy="36438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DE97967-01B8-1878-BEF8-4DCD2EBED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4385593"/>
            <a:ext cx="374154" cy="367512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95B323FA-B291-B48E-9EEC-E913254B5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4856092"/>
            <a:ext cx="374154" cy="36751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E8C3FFA0-FD54-85FA-6C49-6CF2D4E39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4752" y="5323468"/>
            <a:ext cx="374154" cy="367512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6EB54359-7EE2-60BC-9DF0-C18DCB6152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53144" y="5790844"/>
            <a:ext cx="374154" cy="36751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FFB8E195-A21E-F5E1-6473-843C55FBD2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827685" y="3894578"/>
            <a:ext cx="374154" cy="367512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AC91E7E9-279F-314B-32FF-889499A73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3435633"/>
            <a:ext cx="374154" cy="36751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601C04FF-D8F4-66CB-88C5-9C682F2B2F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9032" y="2951083"/>
            <a:ext cx="374154" cy="36751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CF881F3B-1BB0-1E04-7170-388B74652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2487500"/>
            <a:ext cx="374154" cy="36751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221E73CA-8FB7-C2B3-9F4C-E2EF3E958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4794750" y="1973820"/>
            <a:ext cx="374154" cy="36751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E330BB6-A7A8-1C6C-8386-90C37D442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406E-FDF5-D737-1D43-E82133B99C80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44B5AA1-BE09-2568-D987-9BCBD124C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CF16E3-C58F-AC51-FA41-8BEA996D73F6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EF169C-6B91-577B-231A-5DDC23B15E8A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DCF390-C2EB-18B8-F9C9-ADC3E7007062}"/>
              </a:ext>
            </a:extLst>
          </p:cNvPr>
          <p:cNvSpPr txBox="1">
            <a:spLocks/>
          </p:cNvSpPr>
          <p:nvPr/>
        </p:nvSpPr>
        <p:spPr>
          <a:xfrm>
            <a:off x="617390" y="1217534"/>
            <a:ext cx="5469082" cy="29472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0" spc="750" dirty="0"/>
              <a:t>How about on-premises?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4653057-EEF6-30CC-D991-7B1B40B5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2FF191-A82E-66BD-4BFA-2B93AE3AF951}"/>
              </a:ext>
            </a:extLst>
          </p:cNvPr>
          <p:cNvSpPr txBox="1"/>
          <p:nvPr/>
        </p:nvSpPr>
        <p:spPr>
          <a:xfrm>
            <a:off x="10852162" y="6473455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5" name="Graphic 24" descr="Badge Copyright outline">
            <a:extLst>
              <a:ext uri="{FF2B5EF4-FFF2-40B4-BE49-F238E27FC236}">
                <a16:creationId xmlns:a16="http://schemas.microsoft.com/office/drawing/2014/main" id="{B6DFA362-C2EB-8D3B-5F49-1F9BA26E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4936" y="6434006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6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DF9EC-8BC3-0A98-D50E-8BA3F8F72C2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B392BEF-1C28-81A1-83EF-4633E6FF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073BA-EBB0-D730-46C5-69A3FCF0CE04}"/>
              </a:ext>
            </a:extLst>
          </p:cNvPr>
          <p:cNvSpPr txBox="1">
            <a:spLocks/>
          </p:cNvSpPr>
          <p:nvPr/>
        </p:nvSpPr>
        <p:spPr>
          <a:xfrm>
            <a:off x="863804" y="312706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on-premises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B00221-2640-6446-1341-2677CE789A81}"/>
              </a:ext>
            </a:extLst>
          </p:cNvPr>
          <p:cNvSpPr/>
          <p:nvPr/>
        </p:nvSpPr>
        <p:spPr>
          <a:xfrm>
            <a:off x="985226" y="1958954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A5D36D-45B6-DF31-AD59-F5179B1EED98}"/>
              </a:ext>
            </a:extLst>
          </p:cNvPr>
          <p:cNvSpPr/>
          <p:nvPr/>
        </p:nvSpPr>
        <p:spPr>
          <a:xfrm>
            <a:off x="985226" y="2442860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C6E2E3-55BC-80F9-BC47-4B3DBE786168}"/>
              </a:ext>
            </a:extLst>
          </p:cNvPr>
          <p:cNvSpPr/>
          <p:nvPr/>
        </p:nvSpPr>
        <p:spPr>
          <a:xfrm>
            <a:off x="985226" y="2926766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FECF3A-6AD8-96CD-10DC-7530AD18A414}"/>
              </a:ext>
            </a:extLst>
          </p:cNvPr>
          <p:cNvSpPr/>
          <p:nvPr/>
        </p:nvSpPr>
        <p:spPr>
          <a:xfrm>
            <a:off x="985226" y="341067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9C6264-C9D3-2A3B-1B63-46AF9F5FA491}"/>
              </a:ext>
            </a:extLst>
          </p:cNvPr>
          <p:cNvSpPr/>
          <p:nvPr/>
        </p:nvSpPr>
        <p:spPr>
          <a:xfrm>
            <a:off x="985226" y="3894578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O/S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1432A3-AA1F-514D-B831-A6947365CC70}"/>
              </a:ext>
            </a:extLst>
          </p:cNvPr>
          <p:cNvSpPr/>
          <p:nvPr/>
        </p:nvSpPr>
        <p:spPr>
          <a:xfrm>
            <a:off x="985226" y="4385593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Virtualization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ED47E8-E1FF-8D34-FCF1-9EBAB26330C8}"/>
              </a:ext>
            </a:extLst>
          </p:cNvPr>
          <p:cNvSpPr/>
          <p:nvPr/>
        </p:nvSpPr>
        <p:spPr>
          <a:xfrm>
            <a:off x="985226" y="485609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AF288F-880F-19DE-B713-234D9F1B052A}"/>
              </a:ext>
            </a:extLst>
          </p:cNvPr>
          <p:cNvSpPr/>
          <p:nvPr/>
        </p:nvSpPr>
        <p:spPr>
          <a:xfrm>
            <a:off x="985226" y="5326591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85F23B-4B49-F666-D835-23E8E34E142B}"/>
              </a:ext>
            </a:extLst>
          </p:cNvPr>
          <p:cNvSpPr/>
          <p:nvPr/>
        </p:nvSpPr>
        <p:spPr>
          <a:xfrm>
            <a:off x="985226" y="5798182"/>
            <a:ext cx="3547432" cy="3643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3BB47A9-853E-0F4D-747E-A7E90E45E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3894577"/>
            <a:ext cx="277694" cy="36438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3B96F95-BB0D-95BB-3C26-EF49BD846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3410671"/>
            <a:ext cx="277694" cy="36438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3F13919-9FD1-71EB-E8F5-07D80D6ED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2926765"/>
            <a:ext cx="277694" cy="36438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50DD4BEE-7378-6D9C-E5B1-BD95BF7A4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2460951"/>
            <a:ext cx="277694" cy="36438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263F8C8-5D9A-D574-6D37-BE7B4D2CD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1963020"/>
            <a:ext cx="277694" cy="3643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19F02334-047F-79D8-D310-3A6C10624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4385593"/>
            <a:ext cx="277694" cy="36438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5240170-41A0-67F9-4FDC-538D2C7AAA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4856091"/>
            <a:ext cx="277694" cy="364389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F17ABD2-9001-43BF-1312-67076421DA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5325861"/>
            <a:ext cx="277694" cy="364389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7F1E468B-CACD-0590-2807-7BC4EEFE2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4925124" y="5803219"/>
            <a:ext cx="277694" cy="36438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5127A7B-9141-B6BC-E841-DD484DC57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9172" r="26479" b="18594"/>
          <a:stretch/>
        </p:blipFill>
        <p:spPr>
          <a:xfrm>
            <a:off x="7650018" y="2323343"/>
            <a:ext cx="609564" cy="7998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8F62FF-EF42-C7A4-CF1F-19625B0FC3D3}"/>
              </a:ext>
            </a:extLst>
          </p:cNvPr>
          <p:cNvSpPr txBox="1"/>
          <p:nvPr/>
        </p:nvSpPr>
        <p:spPr>
          <a:xfrm>
            <a:off x="8838476" y="2325896"/>
            <a:ext cx="3758607" cy="1718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7CF56A0-2EAC-9012-CEE8-FAB920CB5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7090" r="9359" b="6100"/>
          <a:stretch/>
        </p:blipFill>
        <p:spPr>
          <a:xfrm>
            <a:off x="7621099" y="3606521"/>
            <a:ext cx="891384" cy="8755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FC4530-1DE6-0D0C-DB7E-683CF4688E78}"/>
              </a:ext>
            </a:extLst>
          </p:cNvPr>
          <p:cNvSpPr txBox="1"/>
          <p:nvPr/>
        </p:nvSpPr>
        <p:spPr>
          <a:xfrm>
            <a:off x="8838476" y="3662291"/>
            <a:ext cx="3893277" cy="16965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managed by:</a:t>
            </a:r>
          </a:p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C3E6AD-B116-51E1-BB5A-311EBAD7D444}"/>
              </a:ext>
            </a:extLst>
          </p:cNvPr>
          <p:cNvSpPr/>
          <p:nvPr/>
        </p:nvSpPr>
        <p:spPr>
          <a:xfrm>
            <a:off x="7148945" y="1958954"/>
            <a:ext cx="4785756" cy="2791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90C694-988B-5001-14FC-4297DB3C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96B060-E70D-2837-0ECA-84C641BBD63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63AA66D-EA92-6524-1114-ED2322E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7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2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DD0B2-9BE6-A614-2314-100B3F43DE63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D9D0A749-FDE4-9159-ACB8-0938C6C9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2EB6099-5781-6D8A-E8CB-DB802F4FB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867165" y="1159001"/>
            <a:ext cx="4597201" cy="294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2F6CD-91F6-3729-0D38-86032F089BD9}"/>
              </a:ext>
            </a:extLst>
          </p:cNvPr>
          <p:cNvSpPr txBox="1"/>
          <p:nvPr/>
        </p:nvSpPr>
        <p:spPr>
          <a:xfrm>
            <a:off x="6096000" y="2019104"/>
            <a:ext cx="3893277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 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C971-256B-4D0C-25E3-B649DA9D82FD}"/>
              </a:ext>
            </a:extLst>
          </p:cNvPr>
          <p:cNvSpPr txBox="1"/>
          <p:nvPr/>
        </p:nvSpPr>
        <p:spPr>
          <a:xfrm>
            <a:off x="6096000" y="1182611"/>
            <a:ext cx="4870804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Web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B8860-FD94-78AE-315C-7CCFCAAE3433}"/>
              </a:ext>
            </a:extLst>
          </p:cNvPr>
          <p:cNvSpPr txBox="1"/>
          <p:nvPr/>
        </p:nvSpPr>
        <p:spPr>
          <a:xfrm>
            <a:off x="6096000" y="2855598"/>
            <a:ext cx="5411135" cy="5734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4572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cloud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33658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An overview of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build complex applications that can be scaled effectively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applicable in all industries</a:t>
            </a:r>
          </a:p>
          <a:p>
            <a:pPr marL="0" indent="0" algn="just" fontAlgn="base">
              <a:buNone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for: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 and hosting websites</a:t>
            </a: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</a:t>
            </a:r>
          </a:p>
          <a:p>
            <a:pPr algn="just" fontAlgn="base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and storage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37D10BAB-6894-0E1C-0B94-7D93680854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t="18478" r="30180" b="16511"/>
          <a:stretch/>
        </p:blipFill>
        <p:spPr>
          <a:xfrm>
            <a:off x="8126567" y="4154994"/>
            <a:ext cx="1167787" cy="1918996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626427-0EFF-B722-327C-0ABDF0443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26575" r="22546" b="21602"/>
          <a:stretch/>
        </p:blipFill>
        <p:spPr>
          <a:xfrm>
            <a:off x="9720133" y="3615485"/>
            <a:ext cx="1457768" cy="143219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76B4531-079B-13FC-0F80-94FC294621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9" t="29583" r="19076" b="14429"/>
          <a:stretch/>
        </p:blipFill>
        <p:spPr>
          <a:xfrm>
            <a:off x="6251980" y="4398396"/>
            <a:ext cx="1448808" cy="12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209CFF-7DFA-8089-6B61-4B595D1B8CBC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B94A4611-2751-B2C0-976F-5995F7B6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A black and white map&#10;&#10;Description automatically generated with medium confidence">
            <a:extLst>
              <a:ext uri="{FF2B5EF4-FFF2-40B4-BE49-F238E27FC236}">
                <a16:creationId xmlns:a16="http://schemas.microsoft.com/office/drawing/2014/main" id="{417F767F-6AD9-D6C3-92C2-F55FDE008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20213"/>
          <a:stretch/>
        </p:blipFill>
        <p:spPr>
          <a:xfrm>
            <a:off x="574179" y="2084118"/>
            <a:ext cx="10616366" cy="4219461"/>
          </a:xfrm>
          <a:prstGeom prst="rect">
            <a:avLst/>
          </a:prstGeom>
        </p:spPr>
      </p:pic>
      <p:pic>
        <p:nvPicPr>
          <p:cNvPr id="10" name="Graphic 9" descr="Marker with solid fill">
            <a:extLst>
              <a:ext uri="{FF2B5EF4-FFF2-40B4-BE49-F238E27FC236}">
                <a16:creationId xmlns:a16="http://schemas.microsoft.com/office/drawing/2014/main" id="{6C746153-2E3D-BD58-9E3A-296DA19C2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8716" y="2936639"/>
            <a:ext cx="914400" cy="914400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3451372-9A18-610E-695B-53253016C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977" y="4193848"/>
            <a:ext cx="914400" cy="914400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599879C0-C434-7DAC-5EF7-ECE2B1F30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7080" y="4591742"/>
            <a:ext cx="914400" cy="914400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EA084E73-27AE-7C4E-0A3A-7E20B6ED8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880" y="2660667"/>
            <a:ext cx="914400" cy="914400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3D08E087-E23E-45ED-1110-DA2965ACF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3861" y="3393839"/>
            <a:ext cx="914400" cy="914400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DA829866-0D90-4F77-0BE8-F977D52A7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979" y="3068292"/>
            <a:ext cx="914400" cy="914400"/>
          </a:xfrm>
          <a:prstGeom prst="rect">
            <a:avLst/>
          </a:prstGeom>
        </p:spPr>
      </p:pic>
      <p:pic>
        <p:nvPicPr>
          <p:cNvPr id="16" name="Graphic 15" descr="Marker with solid fill">
            <a:extLst>
              <a:ext uri="{FF2B5EF4-FFF2-40B4-BE49-F238E27FC236}">
                <a16:creationId xmlns:a16="http://schemas.microsoft.com/office/drawing/2014/main" id="{E838B124-4632-4F52-4C22-A259E248F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8878" y="4607717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3F85BE-ADB9-82EA-FBDD-CE8DBFAFBED2}"/>
              </a:ext>
            </a:extLst>
          </p:cNvPr>
          <p:cNvSpPr txBox="1">
            <a:spLocks/>
          </p:cNvSpPr>
          <p:nvPr/>
        </p:nvSpPr>
        <p:spPr>
          <a:xfrm>
            <a:off x="887555" y="597448"/>
            <a:ext cx="10068975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cap="none" dirty="0"/>
              <a:t>AWS - Global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958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Global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518410"/>
          </a:xfrm>
        </p:spPr>
        <p:txBody>
          <a:bodyPr anchor="t">
            <a:normAutofit/>
          </a:bodyPr>
          <a:lstStyle/>
          <a:p>
            <a:pPr marL="0" indent="0" algn="just" fontAlgn="base"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composed of: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Regions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Availability Zones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Edge locations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2629597D-B21B-FA3C-9CC3-EAEB5CD35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4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Estimated cost - using AWS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the services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we will be using in AWS will be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although, there will be services that may cost a little bit of money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give you an estimate of the cost and breakdown the services that cost money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 on the free tier, please be sure to check out the link below: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https://aws.amazon.com/free/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63A38A-252A-C89B-C655-EC893D2C1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243" r="20663" b="28397"/>
          <a:stretch/>
        </p:blipFill>
        <p:spPr>
          <a:xfrm>
            <a:off x="11073800" y="5223545"/>
            <a:ext cx="1035760" cy="99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AWS region is a collection / cluster of data centers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regions around the world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D010A86-DEDE-FBC5-1D3B-67916630A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6" t="18092" r="3355" b="8776"/>
          <a:stretch/>
        </p:blipFill>
        <p:spPr>
          <a:xfrm>
            <a:off x="8153012" y="960535"/>
            <a:ext cx="2555006" cy="57486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6D182D-440E-65F8-7ED4-39A174F1DF45}"/>
              </a:ext>
            </a:extLst>
          </p:cNvPr>
          <p:cNvSpPr/>
          <p:nvPr/>
        </p:nvSpPr>
        <p:spPr>
          <a:xfrm>
            <a:off x="7811034" y="1273674"/>
            <a:ext cx="3201236" cy="27255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41A08-2F3D-DE6D-D610-F5069ED7B61F}"/>
              </a:ext>
            </a:extLst>
          </p:cNvPr>
          <p:cNvSpPr txBox="1"/>
          <p:nvPr/>
        </p:nvSpPr>
        <p:spPr>
          <a:xfrm>
            <a:off x="5739120" y="688462"/>
            <a:ext cx="2759951" cy="173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us-east-2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EDBD-1B52-43F0-5C42-5CA736B99565}"/>
              </a:ext>
            </a:extLst>
          </p:cNvPr>
          <p:cNvSpPr txBox="1"/>
          <p:nvPr/>
        </p:nvSpPr>
        <p:spPr>
          <a:xfrm>
            <a:off x="887555" y="3689895"/>
            <a:ext cx="2841050" cy="6794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AWS regions: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471B7-90DD-E7F7-9EE3-F9BD079C31B7}"/>
              </a:ext>
            </a:extLst>
          </p:cNvPr>
          <p:cNvSpPr txBox="1"/>
          <p:nvPr/>
        </p:nvSpPr>
        <p:spPr>
          <a:xfrm>
            <a:off x="5585540" y="4498032"/>
            <a:ext cx="2759951" cy="173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5A34165-EEDA-19BA-9FDA-BABF738FA683}"/>
              </a:ext>
            </a:extLst>
          </p:cNvPr>
          <p:cNvSpPr/>
          <p:nvPr/>
        </p:nvSpPr>
        <p:spPr>
          <a:xfrm>
            <a:off x="8020355" y="5030382"/>
            <a:ext cx="3201236" cy="2725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B84EBC-57D8-D9F6-D1FA-A077182B05B8}"/>
              </a:ext>
            </a:extLst>
          </p:cNvPr>
          <p:cNvCxnSpPr>
            <a:cxnSpLocks/>
          </p:cNvCxnSpPr>
          <p:nvPr/>
        </p:nvCxnSpPr>
        <p:spPr>
          <a:xfrm>
            <a:off x="4051984" y="3968285"/>
            <a:ext cx="3067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57490" y="2398816"/>
            <a:ext cx="7395861" cy="350325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90" y="2398816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Region - Diagram </a:t>
            </a:r>
          </a:p>
        </p:txBody>
      </p:sp>
    </p:spTree>
    <p:extLst>
      <p:ext uri="{BB962C8B-B14F-4D97-AF65-F5344CB8AC3E}">
        <p14:creationId xmlns:p14="http://schemas.microsoft.com/office/powerpoint/2010/main" val="35905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virtual private cloud (VPC)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38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11777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Virtual Private Cloud (VPC)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VPC is a secure and isolated section of the AWS cloud that is situated within a region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 to launch resources within AWS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outer section of an availability zone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3F113103-A65A-C14C-0E8F-6A357DEE70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870497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VPC - Diagram: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E1EE3-A845-AEF5-1807-933B574F5643}"/>
              </a:ext>
            </a:extLst>
          </p:cNvPr>
          <p:cNvSpPr/>
          <p:nvPr/>
        </p:nvSpPr>
        <p:spPr>
          <a:xfrm>
            <a:off x="887555" y="2294731"/>
            <a:ext cx="6225764" cy="32179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4FF171-973F-D13A-0BBA-3E881368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298700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9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so far…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8E68D-5099-3E49-3C56-C584C166DC65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53A68D-1753-E084-6A56-46F01D03D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5DBB4B6-97A5-17E5-3988-2A9734CE019F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D5A0042-6EE0-10C1-2BF0-6A3E85D8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1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availability zones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7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Availability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availability zone can be viewed as a data center or as a set of data centers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AWS region has at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2 availability zones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of 6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zones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Typically,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zones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referred to as “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AZ’s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D7CF712-2737-89F3-936C-D02C65605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Availability Zone - Diagram: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B608A-7EB7-88FB-CE87-20CB4581D1CE}"/>
              </a:ext>
            </a:extLst>
          </p:cNvPr>
          <p:cNvSpPr/>
          <p:nvPr/>
        </p:nvSpPr>
        <p:spPr>
          <a:xfrm>
            <a:off x="887555" y="2392073"/>
            <a:ext cx="5501370" cy="340821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84AA8C-4710-2AF7-94D9-275EE9FD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513" y="2392073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an availability zone as a data center</a:t>
            </a:r>
          </a:p>
        </p:txBody>
      </p:sp>
    </p:spTree>
    <p:extLst>
      <p:ext uri="{BB962C8B-B14F-4D97-AF65-F5344CB8AC3E}">
        <p14:creationId xmlns:p14="http://schemas.microsoft.com/office/powerpoint/2010/main" val="107781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so far…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EA1B4-AAB0-22E3-A5C6-CB886F1277F1}"/>
              </a:ext>
            </a:extLst>
          </p:cNvPr>
          <p:cNvSpPr/>
          <p:nvPr/>
        </p:nvSpPr>
        <p:spPr>
          <a:xfrm>
            <a:off x="1459055" y="3911454"/>
            <a:ext cx="922873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</p:spTree>
    <p:extLst>
      <p:ext uri="{BB962C8B-B14F-4D97-AF65-F5344CB8AC3E}">
        <p14:creationId xmlns:p14="http://schemas.microsoft.com/office/powerpoint/2010/main" val="31492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Estimated cost - using AWS…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63A38A-252A-C89B-C655-EC893D2C1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243" r="20663" b="28397"/>
          <a:stretch/>
        </p:blipFill>
        <p:spPr>
          <a:xfrm>
            <a:off x="887555" y="2200944"/>
            <a:ext cx="1743396" cy="1682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22340-66DA-9BBF-E1FC-B9A9773FF7FB}"/>
              </a:ext>
            </a:extLst>
          </p:cNvPr>
          <p:cNvSpPr txBox="1"/>
          <p:nvPr/>
        </p:nvSpPr>
        <p:spPr>
          <a:xfrm>
            <a:off x="3097481" y="2588394"/>
            <a:ext cx="465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Roughly… $14.17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447B5-B9F8-8E4B-E2BE-6C2E24295E87}"/>
              </a:ext>
            </a:extLst>
          </p:cNvPr>
          <p:cNvSpPr txBox="1"/>
          <p:nvPr/>
        </p:nvSpPr>
        <p:spPr>
          <a:xfrm>
            <a:off x="7301346" y="4953190"/>
            <a:ext cx="465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Make sure that you delete your resources</a:t>
            </a:r>
            <a:r>
              <a:rPr lang="en-US" sz="2400">
                <a:solidFill>
                  <a:srgbClr val="FF0000"/>
                </a:solidFill>
              </a:rPr>
              <a:t>/instances, </a:t>
            </a:r>
            <a:r>
              <a:rPr lang="en-US" sz="2400" dirty="0">
                <a:solidFill>
                  <a:srgbClr val="FF0000"/>
                </a:solidFill>
              </a:rPr>
              <a:t>after you are done using them!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976A7-52F7-8F07-FF4B-2232F3530DAC}"/>
              </a:ext>
            </a:extLst>
          </p:cNvPr>
          <p:cNvSpPr txBox="1"/>
          <p:nvPr/>
        </p:nvSpPr>
        <p:spPr>
          <a:xfrm>
            <a:off x="769914" y="4819623"/>
            <a:ext cx="465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ECS = $0.04 [AWS service]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96DF7-F26C-2A40-A112-39E5F189C514}"/>
              </a:ext>
            </a:extLst>
          </p:cNvPr>
          <p:cNvSpPr txBox="1"/>
          <p:nvPr/>
        </p:nvSpPr>
        <p:spPr>
          <a:xfrm>
            <a:off x="769914" y="5846801"/>
            <a:ext cx="589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Including… VAT charges (will vary) = $0.63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4EB66-F8A3-3F88-FF5B-52FBC4671DD7}"/>
              </a:ext>
            </a:extLst>
          </p:cNvPr>
          <p:cNvSpPr txBox="1"/>
          <p:nvPr/>
        </p:nvSpPr>
        <p:spPr>
          <a:xfrm>
            <a:off x="769914" y="4294227"/>
            <a:ext cx="465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 53 = $12.50 [AWS service]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492EC-12CB-CBC1-6C36-85201D03E1AF}"/>
              </a:ext>
            </a:extLst>
          </p:cNvPr>
          <p:cNvSpPr txBox="1"/>
          <p:nvPr/>
        </p:nvSpPr>
        <p:spPr>
          <a:xfrm>
            <a:off x="769914" y="5333212"/>
            <a:ext cx="376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KMS = $1 [AWS service] </a:t>
            </a:r>
          </a:p>
        </p:txBody>
      </p:sp>
    </p:spTree>
    <p:extLst>
      <p:ext uri="{BB962C8B-B14F-4D97-AF65-F5344CB8AC3E}">
        <p14:creationId xmlns:p14="http://schemas.microsoft.com/office/powerpoint/2010/main" val="40443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 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51002-3A56-46C1-C966-B86E07F9C5EC}"/>
              </a:ext>
            </a:extLst>
          </p:cNvPr>
          <p:cNvSpPr txBox="1"/>
          <p:nvPr/>
        </p:nvSpPr>
        <p:spPr>
          <a:xfrm>
            <a:off x="5126624" y="2415844"/>
            <a:ext cx="1998881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Region: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04D7C-3901-C575-00AF-5A64C0745ADF}"/>
              </a:ext>
            </a:extLst>
          </p:cNvPr>
          <p:cNvSpPr txBox="1"/>
          <p:nvPr/>
        </p:nvSpPr>
        <p:spPr>
          <a:xfrm>
            <a:off x="4153466" y="2824591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(London) eu-west-2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4870B-3E4B-875A-4E57-5C75165FF7CD}"/>
              </a:ext>
            </a:extLst>
          </p:cNvPr>
          <p:cNvSpPr txBox="1"/>
          <p:nvPr/>
        </p:nvSpPr>
        <p:spPr>
          <a:xfrm>
            <a:off x="1622784" y="4195154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89D7BA-3091-86B7-BEC6-A9EAA6F2D99F}"/>
              </a:ext>
            </a:extLst>
          </p:cNvPr>
          <p:cNvSpPr/>
          <p:nvPr/>
        </p:nvSpPr>
        <p:spPr>
          <a:xfrm>
            <a:off x="4660566" y="3918105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1029-3416-31F2-9185-1501C7A3161E}"/>
              </a:ext>
            </a:extLst>
          </p:cNvPr>
          <p:cNvSpPr txBox="1"/>
          <p:nvPr/>
        </p:nvSpPr>
        <p:spPr>
          <a:xfrm>
            <a:off x="4824295" y="4201805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F0B51-3800-5441-C3F8-BF32423D30FF}"/>
              </a:ext>
            </a:extLst>
          </p:cNvPr>
          <p:cNvSpPr/>
          <p:nvPr/>
        </p:nvSpPr>
        <p:spPr>
          <a:xfrm>
            <a:off x="7862078" y="3933131"/>
            <a:ext cx="2870867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6E421-9FAD-FA28-6816-66F255953BCB}"/>
              </a:ext>
            </a:extLst>
          </p:cNvPr>
          <p:cNvSpPr txBox="1"/>
          <p:nvPr/>
        </p:nvSpPr>
        <p:spPr>
          <a:xfrm>
            <a:off x="8025807" y="4216831"/>
            <a:ext cx="2538444" cy="369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eu-west-2c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ADF3BF-153A-9359-2E69-F179FF92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212" y="1090607"/>
            <a:ext cx="3778477" cy="106680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AZ is separated from one another, so if one goes offline, it doesn’t affect the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an availability zone as a data center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4" grpId="0"/>
      <p:bldP spid="9" grpId="0" animBg="1"/>
      <p:bldP spid="2" grpId="0" animBg="1"/>
      <p:bldP spid="5" grpId="0"/>
      <p:bldP spid="6" grpId="0" animBg="1"/>
      <p:bldP spid="7" grpId="0"/>
      <p:bldP spid="8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subnets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-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6" y="2217372"/>
            <a:ext cx="8660206" cy="404318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Subnets are a range of IP addresses in our VPC that we can attach our AWS resources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subnets: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Public subnet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Private subnet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Subnets are created within Availability Zones (AZ’s)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0CE6C1EF-4A2D-075F-122A-07495007A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10149254" y="4900557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and private subnet - Diagrams: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AA27A-30AB-8305-BF25-B8B537A0D350}"/>
              </a:ext>
            </a:extLst>
          </p:cNvPr>
          <p:cNvSpPr/>
          <p:nvPr/>
        </p:nvSpPr>
        <p:spPr>
          <a:xfrm>
            <a:off x="887554" y="2639834"/>
            <a:ext cx="5208445" cy="31078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40B4E2-653C-AE69-C807-95E0AE34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54" y="2639833"/>
            <a:ext cx="331031" cy="3310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C0B27-85DB-26A6-A85B-B420618020C5}"/>
              </a:ext>
            </a:extLst>
          </p:cNvPr>
          <p:cNvSpPr/>
          <p:nvPr/>
        </p:nvSpPr>
        <p:spPr>
          <a:xfrm>
            <a:off x="6345814" y="2639833"/>
            <a:ext cx="5208445" cy="310782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F7F696-5984-10B9-B9F7-5B043A06D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814" y="2639833"/>
            <a:ext cx="326270" cy="3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Public Subnet - Diagram: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C333A-A525-E3A9-FD32-3EB684702DDD}"/>
              </a:ext>
            </a:extLst>
          </p:cNvPr>
          <p:cNvSpPr/>
          <p:nvPr/>
        </p:nvSpPr>
        <p:spPr>
          <a:xfrm>
            <a:off x="887554" y="2653417"/>
            <a:ext cx="5489495" cy="250294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B7581-7F80-0D9E-2719-F1E8DD32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190" y="2655005"/>
            <a:ext cx="381000" cy="381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D2929F-A479-3293-1026-C838B1B3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012" y="2653417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public subnet allows resources inside of it to access the internet via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gateway</a:t>
            </a:r>
          </a:p>
        </p:txBody>
      </p:sp>
    </p:spTree>
    <p:extLst>
      <p:ext uri="{BB962C8B-B14F-4D97-AF65-F5344CB8AC3E}">
        <p14:creationId xmlns:p14="http://schemas.microsoft.com/office/powerpoint/2010/main" val="10357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Architecture: 1/2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9128976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900852" y="4333734"/>
            <a:ext cx="3824932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0851" y="433373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426" y="2594038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211302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320EE-AD46-CBC8-2126-E276ABBAAC0B}"/>
              </a:ext>
            </a:extLst>
          </p:cNvPr>
          <p:cNvSpPr/>
          <p:nvPr/>
        </p:nvSpPr>
        <p:spPr>
          <a:xfrm>
            <a:off x="6224986" y="4294285"/>
            <a:ext cx="3793327" cy="147607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1D9437-D878-22A4-B4F4-64E36207F6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748" y="4295872"/>
            <a:ext cx="326270" cy="3501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E237EF-FCBA-B650-465B-3FC74AA9C659}"/>
              </a:ext>
            </a:extLst>
          </p:cNvPr>
          <p:cNvCxnSpPr>
            <a:cxnSpLocks/>
          </p:cNvCxnSpPr>
          <p:nvPr/>
        </p:nvCxnSpPr>
        <p:spPr>
          <a:xfrm flipV="1">
            <a:off x="4452217" y="3040083"/>
            <a:ext cx="0" cy="1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92517D68-D2F7-F43D-70F7-7FC665F6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03399"/>
              </p:ext>
            </p:extLst>
          </p:nvPr>
        </p:nvGraphicFramePr>
        <p:xfrm>
          <a:off x="7432197" y="700450"/>
          <a:ext cx="4027492" cy="136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46">
                  <a:extLst>
                    <a:ext uri="{9D8B030D-6E8A-4147-A177-3AD203B41FA5}">
                      <a16:colId xmlns:a16="http://schemas.microsoft.com/office/drawing/2014/main" val="1253910343"/>
                    </a:ext>
                  </a:extLst>
                </a:gridCol>
                <a:gridCol w="2013746">
                  <a:extLst>
                    <a:ext uri="{9D8B030D-6E8A-4147-A177-3AD203B41FA5}">
                      <a16:colId xmlns:a16="http://schemas.microsoft.com/office/drawing/2014/main" val="2042760042"/>
                    </a:ext>
                  </a:extLst>
                </a:gridCol>
              </a:tblGrid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60473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172.31.0.0/16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91752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igw-id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366119"/>
                  </a:ext>
                </a:extLst>
              </a:tr>
            </a:tbl>
          </a:graphicData>
        </a:graphic>
      </p:graphicFrame>
      <p:graphicFrame>
        <p:nvGraphicFramePr>
          <p:cNvPr id="27" name="Table 20">
            <a:extLst>
              <a:ext uri="{FF2B5EF4-FFF2-40B4-BE49-F238E27FC236}">
                <a16:creationId xmlns:a16="http://schemas.microsoft.com/office/drawing/2014/main" id="{B0E6A317-8610-5AC4-2D79-2FCA5B49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46904"/>
              </p:ext>
            </p:extLst>
          </p:nvPr>
        </p:nvGraphicFramePr>
        <p:xfrm>
          <a:off x="7432197" y="299296"/>
          <a:ext cx="4027492" cy="45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7492">
                  <a:extLst>
                    <a:ext uri="{9D8B030D-6E8A-4147-A177-3AD203B41FA5}">
                      <a16:colId xmlns:a16="http://schemas.microsoft.com/office/drawing/2014/main" val="1152333255"/>
                    </a:ext>
                  </a:extLst>
                </a:gridCol>
              </a:tblGrid>
              <a:tr h="454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subnet - route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62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916518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Private Subnet -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A6EB8-FD5D-BCEA-58F2-C20A8C8E45C7}"/>
              </a:ext>
            </a:extLst>
          </p:cNvPr>
          <p:cNvSpPr/>
          <p:nvPr/>
        </p:nvSpPr>
        <p:spPr>
          <a:xfrm>
            <a:off x="887553" y="2653417"/>
            <a:ext cx="5489495" cy="250294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20F023F-99F5-E0C6-2498-1F7891615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316" y="2655005"/>
            <a:ext cx="381000" cy="381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C3F3F3-2983-67FE-FB91-2A707AE8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012" y="2653417"/>
            <a:ext cx="4890927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private subnet doesn’t accept traffic from the internet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resources to access the internet, they will need to connect to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gateway in a public subnet, then access the internet via the internet gateway</a:t>
            </a:r>
          </a:p>
        </p:txBody>
      </p:sp>
    </p:spTree>
    <p:extLst>
      <p:ext uri="{BB962C8B-B14F-4D97-AF65-F5344CB8AC3E}">
        <p14:creationId xmlns:p14="http://schemas.microsoft.com/office/powerpoint/2010/main" val="21522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9C9BA6-F2E5-EECC-C9C0-40474010F7C1}"/>
              </a:ext>
            </a:extLst>
          </p:cNvPr>
          <p:cNvSpPr/>
          <p:nvPr/>
        </p:nvSpPr>
        <p:spPr>
          <a:xfrm>
            <a:off x="887555" y="2328452"/>
            <a:ext cx="10572134" cy="393210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4B3F96A-E362-9BE2-6F26-E9F1CEF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55" y="2328452"/>
            <a:ext cx="381000" cy="381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6CE5AC-5644-CED9-CE35-370CD81E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809640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Architecture: 2/2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77D839-53D6-F901-5376-7A4D3DCAABD8}"/>
              </a:ext>
            </a:extLst>
          </p:cNvPr>
          <p:cNvSpPr/>
          <p:nvPr/>
        </p:nvSpPr>
        <p:spPr>
          <a:xfrm>
            <a:off x="1078054" y="3368176"/>
            <a:ext cx="10035891" cy="266448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4CC508-5076-90CD-A930-68FB8E7C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055" y="3368176"/>
            <a:ext cx="3810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04D74-19A6-00CE-5174-53495935E1F5}"/>
              </a:ext>
            </a:extLst>
          </p:cNvPr>
          <p:cNvSpPr/>
          <p:nvPr/>
        </p:nvSpPr>
        <p:spPr>
          <a:xfrm>
            <a:off x="1459055" y="3911454"/>
            <a:ext cx="9128976" cy="195893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43DD9-A031-87E5-B938-F825D4BB2F21}"/>
              </a:ext>
            </a:extLst>
          </p:cNvPr>
          <p:cNvSpPr/>
          <p:nvPr/>
        </p:nvSpPr>
        <p:spPr>
          <a:xfrm>
            <a:off x="1900852" y="4333734"/>
            <a:ext cx="3824932" cy="143662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13E6D60-9820-FBE4-58D0-74F1159F5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6345" y="4333734"/>
            <a:ext cx="331031" cy="33103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41DABC0-C1A3-5FC9-FA20-EF96A45E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426" y="2594038"/>
            <a:ext cx="1768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34C8BED4-29CE-86BE-2784-83A3575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211302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320EE-AD46-CBC8-2126-E276ABBAAC0B}"/>
              </a:ext>
            </a:extLst>
          </p:cNvPr>
          <p:cNvSpPr/>
          <p:nvPr/>
        </p:nvSpPr>
        <p:spPr>
          <a:xfrm>
            <a:off x="6224986" y="4294285"/>
            <a:ext cx="3793327" cy="147607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1D9437-D878-22A4-B4F4-64E36207F6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748" y="4295872"/>
            <a:ext cx="326270" cy="3501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E237EF-FCBA-B650-465B-3FC74AA9C659}"/>
              </a:ext>
            </a:extLst>
          </p:cNvPr>
          <p:cNvCxnSpPr>
            <a:cxnSpLocks/>
          </p:cNvCxnSpPr>
          <p:nvPr/>
        </p:nvCxnSpPr>
        <p:spPr>
          <a:xfrm flipH="1">
            <a:off x="5023262" y="5052045"/>
            <a:ext cx="2283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88BF82-4B79-6E25-B241-28EFC82A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73500"/>
              </p:ext>
            </p:extLst>
          </p:nvPr>
        </p:nvGraphicFramePr>
        <p:xfrm>
          <a:off x="7432197" y="700450"/>
          <a:ext cx="4027492" cy="13604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3746">
                  <a:extLst>
                    <a:ext uri="{9D8B030D-6E8A-4147-A177-3AD203B41FA5}">
                      <a16:colId xmlns:a16="http://schemas.microsoft.com/office/drawing/2014/main" val="1253910343"/>
                    </a:ext>
                  </a:extLst>
                </a:gridCol>
                <a:gridCol w="2013746">
                  <a:extLst>
                    <a:ext uri="{9D8B030D-6E8A-4147-A177-3AD203B41FA5}">
                      <a16:colId xmlns:a16="http://schemas.microsoft.com/office/drawing/2014/main" val="2042760042"/>
                    </a:ext>
                  </a:extLst>
                </a:gridCol>
              </a:tblGrid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60473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172.31.0.0/16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91752"/>
                  </a:ext>
                </a:extLst>
              </a:tr>
              <a:tr h="4534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nat-gateway-id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49940"/>
                  </a:ext>
                </a:extLst>
              </a:tr>
            </a:tbl>
          </a:graphicData>
        </a:graphic>
      </p:graphicFrame>
      <p:graphicFrame>
        <p:nvGraphicFramePr>
          <p:cNvPr id="5" name="Table 20">
            <a:extLst>
              <a:ext uri="{FF2B5EF4-FFF2-40B4-BE49-F238E27FC236}">
                <a16:creationId xmlns:a16="http://schemas.microsoft.com/office/drawing/2014/main" id="{E2144C8C-553A-69F9-ABEF-433693119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1985"/>
              </p:ext>
            </p:extLst>
          </p:nvPr>
        </p:nvGraphicFramePr>
        <p:xfrm>
          <a:off x="7432197" y="272410"/>
          <a:ext cx="4027492" cy="4545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27492">
                  <a:extLst>
                    <a:ext uri="{9D8B030D-6E8A-4147-A177-3AD203B41FA5}">
                      <a16:colId xmlns:a16="http://schemas.microsoft.com/office/drawing/2014/main" val="1152333255"/>
                    </a:ext>
                  </a:extLst>
                </a:gridCol>
              </a:tblGrid>
              <a:tr h="454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subnet - route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62190"/>
                  </a:ext>
                </a:extLst>
              </a:tr>
            </a:tbl>
          </a:graphicData>
        </a:graphic>
      </p:graphicFrame>
      <p:pic>
        <p:nvPicPr>
          <p:cNvPr id="19" name="Graphic 13">
            <a:extLst>
              <a:ext uri="{FF2B5EF4-FFF2-40B4-BE49-F238E27FC236}">
                <a16:creationId xmlns:a16="http://schemas.microsoft.com/office/drawing/2014/main" id="{475E9DFD-3BE4-9B63-2BA8-ACA67CFCE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13" y="478737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731892E-F288-8385-E271-C4C04612D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673" y="5288750"/>
            <a:ext cx="176715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DBB8B-83C7-E488-5BD7-72DBCACA9C62}"/>
              </a:ext>
            </a:extLst>
          </p:cNvPr>
          <p:cNvCxnSpPr>
            <a:cxnSpLocks/>
          </p:cNvCxnSpPr>
          <p:nvPr/>
        </p:nvCxnSpPr>
        <p:spPr>
          <a:xfrm flipV="1">
            <a:off x="4544663" y="3077222"/>
            <a:ext cx="0" cy="156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2" grpId="0" animBg="1"/>
      <p:bldP spid="12" grpId="0" animBg="1"/>
      <p:bldP spid="24" grpId="0"/>
      <p:bldP spid="6" grpId="0" animBg="1"/>
      <p:bldP spid="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045670" y="1145533"/>
            <a:ext cx="10414612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AWS - edge locations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5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Edge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edge location is the nearest point to a user who is consuming an AWS service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has well over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+ edge locations (points of presence)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globally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benefit of an edge location is to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content to users at a low latency</a:t>
            </a:r>
          </a:p>
          <a:p>
            <a:pPr algn="just" fontAlgn="base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content may for example include PDF documents or images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hanger, lamp, light&#10;&#10;Description automatically generated">
            <a:extLst>
              <a:ext uri="{FF2B5EF4-FFF2-40B4-BE49-F238E27FC236}">
                <a16:creationId xmlns:a16="http://schemas.microsoft.com/office/drawing/2014/main" id="{D49B3E0E-8065-FDE1-5DE8-24C6760B8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22747"/>
          <a:stretch/>
        </p:blipFill>
        <p:spPr>
          <a:xfrm>
            <a:off x="9959249" y="4769928"/>
            <a:ext cx="1854712" cy="1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6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Thought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6B060-E70D-2837-0ECA-84C641BBD63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763AA66D-EA92-6524-1114-ED2322E84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14A2D11-B515-1A81-6EAE-B6457EB3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EC1DB-2708-852D-33B4-6F59D7A8353B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8" name="Graphic 7" descr="Badge Copyright outline">
            <a:extLst>
              <a:ext uri="{FF2B5EF4-FFF2-40B4-BE49-F238E27FC236}">
                <a16:creationId xmlns:a16="http://schemas.microsoft.com/office/drawing/2014/main" id="{DB59F53A-8275-631E-4DD7-9555B9D9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1524000" y="1104445"/>
            <a:ext cx="9144000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</a:rPr>
              <a:t>Exploring the aws management console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5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A177F-9585-F92B-AA32-6A07CDE1546B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3" name="Graphic 2" descr="Badge Copyright outline">
            <a:extLst>
              <a:ext uri="{FF2B5EF4-FFF2-40B4-BE49-F238E27FC236}">
                <a16:creationId xmlns:a16="http://schemas.microsoft.com/office/drawing/2014/main" id="{E595480D-F12D-2410-5AE2-3D500FC9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B76103-EB63-FD3E-B0E4-4DE2F337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375742"/>
            <a:ext cx="3517069" cy="5721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B5AD56-CFE2-4E96-9D2C-AB3ADA07A7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1" r="3556"/>
          <a:stretch/>
        </p:blipFill>
        <p:spPr>
          <a:xfrm>
            <a:off x="3999080" y="375742"/>
            <a:ext cx="7370327" cy="3455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70CE4A-01DF-141F-96BD-76E21F531DEE}"/>
              </a:ext>
            </a:extLst>
          </p:cNvPr>
          <p:cNvSpPr txBox="1"/>
          <p:nvPr/>
        </p:nvSpPr>
        <p:spPr>
          <a:xfrm>
            <a:off x="5485666" y="5110318"/>
            <a:ext cx="3945195" cy="6847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114300" algn="ctr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management console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00AD14-BB3E-CD32-49EB-D28E2227C942}"/>
              </a:ext>
            </a:extLst>
          </p:cNvPr>
          <p:cNvCxnSpPr>
            <a:cxnSpLocks/>
          </p:cNvCxnSpPr>
          <p:nvPr/>
        </p:nvCxnSpPr>
        <p:spPr>
          <a:xfrm flipV="1">
            <a:off x="5485666" y="4191990"/>
            <a:ext cx="0" cy="144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AWS Management Console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console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5E788E-344D-D7B8-F4B5-78A0D116D1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24558" r="8363" b="23899"/>
          <a:stretch/>
        </p:blipFill>
        <p:spPr>
          <a:xfrm>
            <a:off x="10856835" y="413844"/>
            <a:ext cx="987250" cy="63170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EE0C44-8092-B1FE-55A2-B422E20F08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B843A-B803-3378-016A-ACC03FEB2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D3D3F-3F68-4076-97B4-46EBD6BF774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10" name="Graphic 9" descr="Badge Copyright outline">
            <a:extLst>
              <a:ext uri="{FF2B5EF4-FFF2-40B4-BE49-F238E27FC236}">
                <a16:creationId xmlns:a16="http://schemas.microsoft.com/office/drawing/2014/main" id="{AB3B130B-DC35-826F-93B3-63AAC4EE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2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36094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spc="750" dirty="0">
                <a:solidFill>
                  <a:schemeClr val="bg1"/>
                </a:solidFill>
              </a:rPr>
              <a:t>AWS Budgets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A612585A-1573-87DA-611B-8F6CC24E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8" y="3346584"/>
            <a:ext cx="3181533" cy="318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908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Budgets -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33965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create a simple budget and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alarms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your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example, if you are close to or exceeding your designated budget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setting a budget you can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your budget threshold from the start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once it’s reached, and if it has been reached.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particularly effective in not only managing your current costs, but also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forecasting costs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future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A picture containing electronics, indoor, calculator&#10;&#10;Description automatically generated">
            <a:extLst>
              <a:ext uri="{FF2B5EF4-FFF2-40B4-BE49-F238E27FC236}">
                <a16:creationId xmlns:a16="http://schemas.microsoft.com/office/drawing/2014/main" id="{2683D479-2814-95E1-A423-159D7F87A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821502" y="4707176"/>
            <a:ext cx="1131714" cy="1506594"/>
          </a:xfrm>
          <a:prstGeom prst="rect">
            <a:avLst/>
          </a:prstGeom>
        </p:spPr>
      </p:pic>
      <p:pic>
        <p:nvPicPr>
          <p:cNvPr id="6" name="Graphic 19">
            <a:extLst>
              <a:ext uri="{FF2B5EF4-FFF2-40B4-BE49-F238E27FC236}">
                <a16:creationId xmlns:a16="http://schemas.microsoft.com/office/drawing/2014/main" id="{70DE6A92-C260-7D40-15AA-19DB4A78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31332"/>
            <a:ext cx="649420" cy="64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4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3600" b="0" cap="none" dirty="0"/>
              <a:t>Budgets - Overview</a:t>
            </a:r>
            <a:endParaRPr lang="en-US" b="0" cap="non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basics of AWS Budgets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set a designated budget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Graphic 19">
            <a:extLst>
              <a:ext uri="{FF2B5EF4-FFF2-40B4-BE49-F238E27FC236}">
                <a16:creationId xmlns:a16="http://schemas.microsoft.com/office/drawing/2014/main" id="{D832D4B4-AA18-9DF7-E317-79FD8406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5" y="231332"/>
            <a:ext cx="649420" cy="64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5468AB-87B3-1D58-2B8F-B7327FB84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22ED6CB-C5CE-C048-9AD6-5C823C0B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29FDDD-2687-9840-6E25-7D52B184A15D}"/>
              </a:ext>
            </a:extLst>
          </p:cNvPr>
          <p:cNvSpPr txBox="1"/>
          <p:nvPr/>
        </p:nvSpPr>
        <p:spPr>
          <a:xfrm>
            <a:off x="470932" y="6488666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5" name="Graphic 4" descr="Badge Copyright outline">
            <a:extLst>
              <a:ext uri="{FF2B5EF4-FFF2-40B4-BE49-F238E27FC236}">
                <a16:creationId xmlns:a16="http://schemas.microsoft.com/office/drawing/2014/main" id="{4DF92A85-8A9B-07E5-D787-1573D0128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6" y="6449217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3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600DA-DB8E-FA3A-CFD1-007B0924FFE6}"/>
              </a:ext>
            </a:extLst>
          </p:cNvPr>
          <p:cNvSpPr txBox="1">
            <a:spLocks/>
          </p:cNvSpPr>
          <p:nvPr/>
        </p:nvSpPr>
        <p:spPr>
          <a:xfrm>
            <a:off x="-419349" y="834117"/>
            <a:ext cx="13220701" cy="28261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AWS Identity and Access Management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200" b="1" spc="750" dirty="0">
                <a:solidFill>
                  <a:schemeClr val="bg1"/>
                </a:solidFill>
              </a:rPr>
              <a:t>(IAM)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200" b="1" spc="7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A6A6D-B2CD-E70F-6CF4-30DD7F6DBB50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6" name="Graphic 5" descr="Badge Copyright outline">
            <a:extLst>
              <a:ext uri="{FF2B5EF4-FFF2-40B4-BE49-F238E27FC236}">
                <a16:creationId xmlns:a16="http://schemas.microsoft.com/office/drawing/2014/main" id="{87DAF268-D81B-3BC7-8763-9DCF632D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08DEE-0938-0FF0-7E58-D1EBCC211D50}"/>
              </a:ext>
            </a:extLst>
          </p:cNvPr>
          <p:cNvSpPr/>
          <p:nvPr/>
        </p:nvSpPr>
        <p:spPr>
          <a:xfrm>
            <a:off x="8120239" y="2909454"/>
            <a:ext cx="4065323" cy="39485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EB66F3-F0C0-7411-9441-F1D1FB7A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1388" y="3346584"/>
            <a:ext cx="3181533" cy="318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3D7FE1-5258-00A5-8A89-49A8A3EF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" y="0"/>
            <a:ext cx="825295" cy="825295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E06944F9-B539-F352-32DE-72FC0DE39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87" y="3346584"/>
            <a:ext cx="3217005" cy="320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56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Before we begin…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7" name="Picture 6" descr="A person with headphones 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9C807A4F-1D25-525B-92ED-8B7D093A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" y="2086862"/>
            <a:ext cx="5019040" cy="3348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1380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 - Identity and Access Management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manage user access and to define the identity of your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you have a root account which you should never use or share with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highly recommended to create an IAM user account and use it for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Users and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create users, you can choose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them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others, like so: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D5251-591E-B3D5-7273-F4C59B3E8950}"/>
              </a:ext>
            </a:extLst>
          </p:cNvPr>
          <p:cNvSpPr/>
          <p:nvPr/>
        </p:nvSpPr>
        <p:spPr>
          <a:xfrm>
            <a:off x="887555" y="3181116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C7A13A-D1DD-5549-C40E-4C7A72FB1C70}"/>
              </a:ext>
            </a:extLst>
          </p:cNvPr>
          <p:cNvSpPr/>
          <p:nvPr/>
        </p:nvSpPr>
        <p:spPr>
          <a:xfrm>
            <a:off x="6709650" y="3181116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1F8B-6921-2521-F510-98BA6E760441}"/>
              </a:ext>
            </a:extLst>
          </p:cNvPr>
          <p:cNvSpPr txBox="1"/>
          <p:nvPr/>
        </p:nvSpPr>
        <p:spPr>
          <a:xfrm>
            <a:off x="2241375" y="3219018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FE496-9241-565B-8A01-C029D9B5E096}"/>
              </a:ext>
            </a:extLst>
          </p:cNvPr>
          <p:cNvSpPr txBox="1"/>
          <p:nvPr/>
        </p:nvSpPr>
        <p:spPr>
          <a:xfrm>
            <a:off x="7828520" y="3225676"/>
            <a:ext cx="20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Developers</a:t>
            </a: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C452C19C-6B42-B944-838A-BC1E9DDF3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395" y="3700848"/>
            <a:ext cx="635000" cy="635000"/>
          </a:xfrm>
          <a:prstGeom prst="rect">
            <a:avLst/>
          </a:prstGeom>
        </p:spPr>
      </p:pic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112068D0-42C8-E168-BAA2-A026BF92F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6660" y="3691041"/>
            <a:ext cx="635000" cy="635000"/>
          </a:xfrm>
          <a:prstGeom prst="rect">
            <a:avLst/>
          </a:prstGeom>
        </p:spPr>
      </p:pic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2BC67DD8-7B58-C541-3183-6BC3A32C7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6175" y="3696260"/>
            <a:ext cx="635000" cy="635000"/>
          </a:xfrm>
          <a:prstGeom prst="rect">
            <a:avLst/>
          </a:prstGeom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128325C5-9CF9-0BA7-2EC2-1CE8C6DEB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0887" y="3738536"/>
            <a:ext cx="635000" cy="635000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F4589E9B-F2D9-2A98-AF39-57A3840F0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57" y="3753776"/>
            <a:ext cx="635000" cy="635000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3C3D1131-68A7-9954-B91D-1343C0231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4034" y="3640173"/>
            <a:ext cx="6350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8DCA1-1CCB-98CD-5FD8-2B52BEA4149A}"/>
              </a:ext>
            </a:extLst>
          </p:cNvPr>
          <p:cNvSpPr txBox="1"/>
          <p:nvPr/>
        </p:nvSpPr>
        <p:spPr>
          <a:xfrm>
            <a:off x="1154890" y="4388776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81CDB-ED1A-8BB0-EFFD-6EE24EBBD203}"/>
              </a:ext>
            </a:extLst>
          </p:cNvPr>
          <p:cNvSpPr txBox="1"/>
          <p:nvPr/>
        </p:nvSpPr>
        <p:spPr>
          <a:xfrm>
            <a:off x="2472515" y="4411909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C09C3-86A7-DEF6-F3B9-E3E4E80783FB}"/>
              </a:ext>
            </a:extLst>
          </p:cNvPr>
          <p:cNvSpPr txBox="1"/>
          <p:nvPr/>
        </p:nvSpPr>
        <p:spPr>
          <a:xfrm>
            <a:off x="3681555" y="4417128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A501D-0EED-A4AF-230C-4E69CAE8B833}"/>
              </a:ext>
            </a:extLst>
          </p:cNvPr>
          <p:cNvSpPr txBox="1"/>
          <p:nvPr/>
        </p:nvSpPr>
        <p:spPr>
          <a:xfrm>
            <a:off x="5419414" y="436104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AA426-0B3B-7485-91E9-5A1B6F9254EC}"/>
              </a:ext>
            </a:extLst>
          </p:cNvPr>
          <p:cNvSpPr txBox="1"/>
          <p:nvPr/>
        </p:nvSpPr>
        <p:spPr>
          <a:xfrm>
            <a:off x="7686267" y="4437512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0080E-0720-5543-49C3-D6DFDA0D65D0}"/>
              </a:ext>
            </a:extLst>
          </p:cNvPr>
          <p:cNvSpPr txBox="1"/>
          <p:nvPr/>
        </p:nvSpPr>
        <p:spPr>
          <a:xfrm>
            <a:off x="9148037" y="4437512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Kate</a:t>
            </a:r>
          </a:p>
        </p:txBody>
      </p:sp>
    </p:spTree>
    <p:extLst>
      <p:ext uri="{BB962C8B-B14F-4D97-AF65-F5344CB8AC3E}">
        <p14:creationId xmlns:p14="http://schemas.microsoft.com/office/powerpoint/2010/main" val="3970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706473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assign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or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a permission policy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documents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polices govern what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do: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2DC55F-C1E2-989F-103D-BF7C7EADE114}"/>
              </a:ext>
            </a:extLst>
          </p:cNvPr>
          <p:cNvSpPr txBox="1"/>
          <p:nvPr/>
        </p:nvSpPr>
        <p:spPr>
          <a:xfrm>
            <a:off x="887555" y="3899355"/>
            <a:ext cx="691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AWS resources are allowed to be accessed by which user or group of users.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1AF81-2321-8452-DDB2-3580D30D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869" y="2944537"/>
            <a:ext cx="3137065" cy="3167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C9CA81-75B0-CDDD-7209-9041FD28CDA3}"/>
              </a:ext>
            </a:extLst>
          </p:cNvPr>
          <p:cNvSpPr txBox="1"/>
          <p:nvPr/>
        </p:nvSpPr>
        <p:spPr>
          <a:xfrm>
            <a:off x="340988" y="5828100"/>
            <a:ext cx="239030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policy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CF286D-0980-BBC2-8AE5-DDF7563219DE}"/>
              </a:ext>
            </a:extLst>
          </p:cNvPr>
          <p:cNvCxnSpPr>
            <a:cxnSpLocks/>
          </p:cNvCxnSpPr>
          <p:nvPr/>
        </p:nvCxnSpPr>
        <p:spPr>
          <a:xfrm>
            <a:off x="1658403" y="5366721"/>
            <a:ext cx="6546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phic 35">
            <a:extLst>
              <a:ext uri="{FF2B5EF4-FFF2-40B4-BE49-F238E27FC236}">
                <a16:creationId xmlns:a16="http://schemas.microsoft.com/office/drawing/2014/main" id="{F1AC39ED-8C4C-8FFC-7D2B-F67F9089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33" y="4974951"/>
            <a:ext cx="831470" cy="83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2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Users and groups…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assign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or groups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a permission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D5251-591E-B3D5-7273-F4C59B3E8950}"/>
              </a:ext>
            </a:extLst>
          </p:cNvPr>
          <p:cNvSpPr/>
          <p:nvPr/>
        </p:nvSpPr>
        <p:spPr>
          <a:xfrm>
            <a:off x="887555" y="3004265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C7A13A-D1DD-5549-C40E-4C7A72FB1C70}"/>
              </a:ext>
            </a:extLst>
          </p:cNvPr>
          <p:cNvSpPr/>
          <p:nvPr/>
        </p:nvSpPr>
        <p:spPr>
          <a:xfrm>
            <a:off x="6709650" y="3004265"/>
            <a:ext cx="4246880" cy="1702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1F8B-6921-2521-F510-98BA6E760441}"/>
              </a:ext>
            </a:extLst>
          </p:cNvPr>
          <p:cNvSpPr txBox="1"/>
          <p:nvPr/>
        </p:nvSpPr>
        <p:spPr>
          <a:xfrm>
            <a:off x="2241375" y="3042167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FE496-9241-565B-8A01-C029D9B5E096}"/>
              </a:ext>
            </a:extLst>
          </p:cNvPr>
          <p:cNvSpPr txBox="1"/>
          <p:nvPr/>
        </p:nvSpPr>
        <p:spPr>
          <a:xfrm>
            <a:off x="7828520" y="3048825"/>
            <a:ext cx="200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Group: Developers</a:t>
            </a: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C452C19C-6B42-B944-838A-BC1E9DDF3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395" y="3523997"/>
            <a:ext cx="635000" cy="635000"/>
          </a:xfrm>
          <a:prstGeom prst="rect">
            <a:avLst/>
          </a:prstGeom>
        </p:spPr>
      </p:pic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112068D0-42C8-E168-BAA2-A026BF92F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9277" y="3519409"/>
            <a:ext cx="635000" cy="635000"/>
          </a:xfrm>
          <a:prstGeom prst="rect">
            <a:avLst/>
          </a:prstGeom>
        </p:spPr>
      </p:pic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2BC67DD8-7B58-C541-3183-6BC3A32C7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6175" y="3519409"/>
            <a:ext cx="635000" cy="635000"/>
          </a:xfrm>
          <a:prstGeom prst="rect">
            <a:avLst/>
          </a:prstGeom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128325C5-9CF9-0BA7-2EC2-1CE8C6DEB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887" y="3561685"/>
            <a:ext cx="635000" cy="635000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F4589E9B-F2D9-2A98-AF39-57A3840F0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2657" y="3576925"/>
            <a:ext cx="635000" cy="635000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3C3D1131-68A7-9954-B91D-1343C0231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4034" y="3463322"/>
            <a:ext cx="6350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8DCA1-1CCB-98CD-5FD8-2B52BEA4149A}"/>
              </a:ext>
            </a:extLst>
          </p:cNvPr>
          <p:cNvSpPr txBox="1"/>
          <p:nvPr/>
        </p:nvSpPr>
        <p:spPr>
          <a:xfrm>
            <a:off x="1154890" y="4211925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81CDB-ED1A-8BB0-EFFD-6EE24EBBD203}"/>
              </a:ext>
            </a:extLst>
          </p:cNvPr>
          <p:cNvSpPr txBox="1"/>
          <p:nvPr/>
        </p:nvSpPr>
        <p:spPr>
          <a:xfrm>
            <a:off x="2405132" y="4240277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C09C3-86A7-DEF6-F3B9-E3E4E80783FB}"/>
              </a:ext>
            </a:extLst>
          </p:cNvPr>
          <p:cNvSpPr txBox="1"/>
          <p:nvPr/>
        </p:nvSpPr>
        <p:spPr>
          <a:xfrm>
            <a:off x="3681555" y="4240277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A501D-0EED-A4AF-230C-4E69CAE8B833}"/>
              </a:ext>
            </a:extLst>
          </p:cNvPr>
          <p:cNvSpPr txBox="1"/>
          <p:nvPr/>
        </p:nvSpPr>
        <p:spPr>
          <a:xfrm>
            <a:off x="5419414" y="4184190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AA426-0B3B-7485-91E9-5A1B6F9254EC}"/>
              </a:ext>
            </a:extLst>
          </p:cNvPr>
          <p:cNvSpPr txBox="1"/>
          <p:nvPr/>
        </p:nvSpPr>
        <p:spPr>
          <a:xfrm>
            <a:off x="7686267" y="426066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0080E-0720-5543-49C3-D6DFDA0D65D0}"/>
              </a:ext>
            </a:extLst>
          </p:cNvPr>
          <p:cNvSpPr txBox="1"/>
          <p:nvPr/>
        </p:nvSpPr>
        <p:spPr>
          <a:xfrm>
            <a:off x="9148037" y="4260661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B51486-667E-2D49-54B2-9F986D616223}"/>
              </a:ext>
            </a:extLst>
          </p:cNvPr>
          <p:cNvCxnSpPr>
            <a:cxnSpLocks/>
          </p:cNvCxnSpPr>
          <p:nvPr/>
        </p:nvCxnSpPr>
        <p:spPr>
          <a:xfrm flipH="1" flipV="1">
            <a:off x="3969629" y="4851023"/>
            <a:ext cx="1501244" cy="67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579C9B-2786-29C1-1D78-09B1A6ED2AA5}"/>
              </a:ext>
            </a:extLst>
          </p:cNvPr>
          <p:cNvSpPr txBox="1"/>
          <p:nvPr/>
        </p:nvSpPr>
        <p:spPr>
          <a:xfrm>
            <a:off x="4710202" y="5884529"/>
            <a:ext cx="242367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policy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78C9F-4155-3713-1BE7-AABA8FE1A910}"/>
              </a:ext>
            </a:extLst>
          </p:cNvPr>
          <p:cNvCxnSpPr>
            <a:cxnSpLocks/>
          </p:cNvCxnSpPr>
          <p:nvPr/>
        </p:nvCxnSpPr>
        <p:spPr>
          <a:xfrm flipV="1">
            <a:off x="5852742" y="4553522"/>
            <a:ext cx="0" cy="434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c 35">
            <a:extLst>
              <a:ext uri="{FF2B5EF4-FFF2-40B4-BE49-F238E27FC236}">
                <a16:creationId xmlns:a16="http://schemas.microsoft.com/office/drawing/2014/main" id="{3C321BE5-940F-589E-F44D-42952145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73" y="5064140"/>
            <a:ext cx="831470" cy="83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FA98CA-7068-DC64-1FBF-A0B8A080FE84}"/>
              </a:ext>
            </a:extLst>
          </p:cNvPr>
          <p:cNvCxnSpPr>
            <a:cxnSpLocks/>
          </p:cNvCxnSpPr>
          <p:nvPr/>
        </p:nvCxnSpPr>
        <p:spPr>
          <a:xfrm flipV="1">
            <a:off x="6272033" y="4821781"/>
            <a:ext cx="1497233" cy="72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Access keys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each individual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IAM user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you create, they are assigned an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Key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Secret Access Key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must under NO circumstances ever share your access keys!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Treat your access key as a username and your secret access key as a password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metalware, key&#10;&#10;Description automatically generated">
            <a:extLst>
              <a:ext uri="{FF2B5EF4-FFF2-40B4-BE49-F238E27FC236}">
                <a16:creationId xmlns:a16="http://schemas.microsoft.com/office/drawing/2014/main" id="{EA2EE889-7B73-6E03-C06F-EDB7B2ED9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80" y="2373737"/>
            <a:ext cx="3331247" cy="32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Overview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IAM section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IAM user whilst following good standards and principles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group to assign our IAM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our access keys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40B223-5AE2-84B3-798A-F04C52A503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A5F41E7-6A44-321A-5787-6C0A5B1AA3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9" name="Graphic 8" descr="Add with solid fill">
            <a:extLst>
              <a:ext uri="{FF2B5EF4-FFF2-40B4-BE49-F238E27FC236}">
                <a16:creationId xmlns:a16="http://schemas.microsoft.com/office/drawing/2014/main" id="{496EDF64-78FF-71FB-AC3D-E6B210B6B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Password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6558274" cy="37321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password policy, and should you have one?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password policy is a set of rules that a password must meet, such as the length and the uniqueness of characters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recommended to create and manage a password policy in AWS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686076CD-36A5-A7BC-1788-8BA191F1E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61" y="2323917"/>
            <a:ext cx="3791107" cy="25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Password policies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password policy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00FCE9-6AAD-E2C4-0F0D-7EC0123DAC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 sign-in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3447-2CA9-46B8-952C-E48EF51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107469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IAM user you can sign in using the default URL or create an account alias to make it more unique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pic>
        <p:nvPicPr>
          <p:cNvPr id="4" name="Picture 3" descr="Circle&#10;&#10;Description automatically generated">
            <a:extLst>
              <a:ext uri="{FF2B5EF4-FFF2-40B4-BE49-F238E27FC236}">
                <a16:creationId xmlns:a16="http://schemas.microsoft.com/office/drawing/2014/main" id="{DE086C51-28BB-6554-A4AE-701076E66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t="25881" r="20463" b="17469"/>
          <a:stretch/>
        </p:blipFill>
        <p:spPr>
          <a:xfrm>
            <a:off x="9799437" y="4488873"/>
            <a:ext cx="1524921" cy="14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11A0-B118-1CFC-A2D4-66C0030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55" y="597448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b="0" cap="none" dirty="0"/>
              <a:t>IAM - User sign-in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19" descr="Icon&#10;&#10;Description automatically generated">
            <a:extLst>
              <a:ext uri="{FF2B5EF4-FFF2-40B4-BE49-F238E27FC236}">
                <a16:creationId xmlns:a16="http://schemas.microsoft.com/office/drawing/2014/main" id="{D0B7DCB5-AD97-0B18-6FD7-9692D71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14" y="231331"/>
            <a:ext cx="649420" cy="64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6EC06-2ADF-68C9-7A12-FAF2F341E72F}"/>
              </a:ext>
            </a:extLst>
          </p:cNvPr>
          <p:cNvSpPr txBox="1"/>
          <p:nvPr/>
        </p:nvSpPr>
        <p:spPr>
          <a:xfrm>
            <a:off x="409079" y="6528117"/>
            <a:ext cx="16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Arno Pretorius</a:t>
            </a:r>
          </a:p>
        </p:txBody>
      </p:sp>
      <p:pic>
        <p:nvPicPr>
          <p:cNvPr id="29" name="Graphic 28" descr="Badge Copyright outline">
            <a:extLst>
              <a:ext uri="{FF2B5EF4-FFF2-40B4-BE49-F238E27FC236}">
                <a16:creationId xmlns:a16="http://schemas.microsoft.com/office/drawing/2014/main" id="{879F7FF3-6F58-61BD-7888-AF06841B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3" y="6488668"/>
            <a:ext cx="347226" cy="3472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4C0538-E805-3315-7692-043DA72D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55" y="2217372"/>
            <a:ext cx="7199541" cy="269760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Sign-in as an IAM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 sign-in url by creating an account alias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5DCC1F1-04A0-731B-CE65-1CB56EDA7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23717" r="18341" b="23790"/>
          <a:stretch/>
        </p:blipFill>
        <p:spPr>
          <a:xfrm>
            <a:off x="8087096" y="3630463"/>
            <a:ext cx="2234384" cy="1879600"/>
          </a:xfrm>
          <a:prstGeom prst="rect">
            <a:avLst/>
          </a:prstGeom>
        </p:spPr>
      </p:pic>
      <p:pic>
        <p:nvPicPr>
          <p:cNvPr id="4" name="Graphic 3" descr="Cursor with solid fill">
            <a:extLst>
              <a:ext uri="{FF2B5EF4-FFF2-40B4-BE49-F238E27FC236}">
                <a16:creationId xmlns:a16="http://schemas.microsoft.com/office/drawing/2014/main" id="{C1ED5016-E73D-3EC8-12EA-D26C4B4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727" y="4802800"/>
            <a:ext cx="1325505" cy="1325505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57D6BB-B858-2DB0-99F3-EDA143B28D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" t="31646" r="8188" b="33229"/>
          <a:stretch/>
        </p:blipFill>
        <p:spPr>
          <a:xfrm rot="5400000">
            <a:off x="10116619" y="2456378"/>
            <a:ext cx="3007210" cy="98368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6E22A9-B407-FEB5-496E-2847EB3167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t="14383" r="13593" b="7282"/>
          <a:stretch/>
        </p:blipFill>
        <p:spPr>
          <a:xfrm>
            <a:off x="6606822" y="4947558"/>
            <a:ext cx="1053800" cy="1125009"/>
          </a:xfrm>
          <a:prstGeom prst="rect">
            <a:avLst/>
          </a:prstGeom>
        </p:spPr>
      </p:pic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33C7C249-FB2F-C6BA-C115-BB9882DD7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4557" y="5635288"/>
            <a:ext cx="380032" cy="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13519</TotalTime>
  <Words>9862</Words>
  <Application>Microsoft Office PowerPoint</Application>
  <PresentationFormat>Widescreen</PresentationFormat>
  <Paragraphs>2092</Paragraphs>
  <Slides>419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419</vt:i4>
      </vt:variant>
    </vt:vector>
  </HeadingPairs>
  <TitlesOfParts>
    <vt:vector size="426" baseType="lpstr">
      <vt:lpstr>arial</vt:lpstr>
      <vt:lpstr>arial</vt:lpstr>
      <vt:lpstr>Calibri</vt:lpstr>
      <vt:lpstr>Gill Sans Nova</vt:lpstr>
      <vt:lpstr>Times New Roman</vt:lpstr>
      <vt:lpstr>Wingdings</vt:lpstr>
      <vt:lpstr>GradientRiseVTI</vt:lpstr>
      <vt:lpstr>PowerPoint Presentation</vt:lpstr>
      <vt:lpstr>PowerPoint Presentation</vt:lpstr>
      <vt:lpstr>PowerPoint Presentation</vt:lpstr>
      <vt:lpstr>Are there any pre-requisites?</vt:lpstr>
      <vt:lpstr>What will we learn?</vt:lpstr>
      <vt:lpstr>Estimated cost - using AWS </vt:lpstr>
      <vt:lpstr>Estimated cost - using AWS… </vt:lpstr>
      <vt:lpstr>PowerPoint Presentation</vt:lpstr>
      <vt:lpstr>Before we begin…</vt:lpstr>
      <vt:lpstr>PowerPoint Presentation</vt:lpstr>
      <vt:lpstr>One step at a time…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IT?</vt:lpstr>
      <vt:lpstr>Connecting to a website</vt:lpstr>
      <vt:lpstr>What is a server?</vt:lpstr>
      <vt:lpstr>Traditional IT: Infrastructure</vt:lpstr>
      <vt:lpstr>Limitations of traditional IT</vt:lpstr>
      <vt:lpstr>How do we solve this limitation?</vt:lpstr>
      <vt:lpstr>Traditional IT: Infrastructure</vt:lpstr>
      <vt:lpstr>Cloud-based: Infrastructure</vt:lpstr>
      <vt:lpstr>PowerPoint Presentation</vt:lpstr>
      <vt:lpstr>What is cloud computing?</vt:lpstr>
      <vt:lpstr>The main cloud computing services</vt:lpstr>
      <vt:lpstr>Compute</vt:lpstr>
      <vt:lpstr>Compute</vt:lpstr>
      <vt:lpstr>Storage</vt:lpstr>
      <vt:lpstr>Database</vt:lpstr>
      <vt:lpstr>Networking</vt:lpstr>
      <vt:lpstr>What is cloud computing?</vt:lpstr>
      <vt:lpstr>Cloud service  providers</vt:lpstr>
      <vt:lpstr>PowerPoint Presentation</vt:lpstr>
      <vt:lpstr>Cloud services that we use…</vt:lpstr>
      <vt:lpstr>The benefits of cloud computing</vt:lpstr>
      <vt:lpstr>PowerPoint Presentation</vt:lpstr>
      <vt:lpstr>Cloud deployment models</vt:lpstr>
      <vt:lpstr>Public cloud deployment model</vt:lpstr>
      <vt:lpstr>Private cloud deployment model</vt:lpstr>
      <vt:lpstr>Hybrid cloud deployment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overview of AWS</vt:lpstr>
      <vt:lpstr>PowerPoint Presentation</vt:lpstr>
      <vt:lpstr>AWS - Global Infrastructure</vt:lpstr>
      <vt:lpstr>PowerPoint Presentation</vt:lpstr>
      <vt:lpstr>AWS - Regions</vt:lpstr>
      <vt:lpstr>AWS - Region - Diagram </vt:lpstr>
      <vt:lpstr>PowerPoint Presentation</vt:lpstr>
      <vt:lpstr>AWS - Virtual Private Cloud (VPC) </vt:lpstr>
      <vt:lpstr>VPC - Diagram:</vt:lpstr>
      <vt:lpstr>Architecture so far…</vt:lpstr>
      <vt:lpstr>PowerPoint Presentation</vt:lpstr>
      <vt:lpstr>AWS - Availability Zones</vt:lpstr>
      <vt:lpstr>Availability Zone - Diagram:</vt:lpstr>
      <vt:lpstr>Architecture so far… </vt:lpstr>
      <vt:lpstr>Architecture example:</vt:lpstr>
      <vt:lpstr>PowerPoint Presentation</vt:lpstr>
      <vt:lpstr>AWS - Subnets</vt:lpstr>
      <vt:lpstr>Public and private subnet - Diagrams:</vt:lpstr>
      <vt:lpstr>Public Subnet - Diagram:</vt:lpstr>
      <vt:lpstr>Architecture: 1/2  </vt:lpstr>
      <vt:lpstr>Private Subnet - Overview</vt:lpstr>
      <vt:lpstr>Architecture: 2/2</vt:lpstr>
      <vt:lpstr>PowerPoint Presentation</vt:lpstr>
      <vt:lpstr>AWS Edge Locations</vt:lpstr>
      <vt:lpstr>PowerPoint Presentation</vt:lpstr>
      <vt:lpstr>PowerPoint Presentation</vt:lpstr>
      <vt:lpstr>PowerPoint Presentation</vt:lpstr>
      <vt:lpstr>AWS Management Console</vt:lpstr>
      <vt:lpstr>PowerPoint Presentation</vt:lpstr>
      <vt:lpstr>PowerPoint Presentation</vt:lpstr>
      <vt:lpstr>Budgets - Overview </vt:lpstr>
      <vt:lpstr>Budgets - Overview</vt:lpstr>
      <vt:lpstr>PowerPoint Presentation</vt:lpstr>
      <vt:lpstr>PowerPoint Presentation</vt:lpstr>
      <vt:lpstr>IAM - Overview </vt:lpstr>
      <vt:lpstr>IAM - Users and groups </vt:lpstr>
      <vt:lpstr>IAM - Policies</vt:lpstr>
      <vt:lpstr>IAM - Users and groups… </vt:lpstr>
      <vt:lpstr>IAM - Access keys</vt:lpstr>
      <vt:lpstr>IAM - Overview</vt:lpstr>
      <vt:lpstr>IAM - Password policies</vt:lpstr>
      <vt:lpstr>IAM - Password policies</vt:lpstr>
      <vt:lpstr>IAM - User sign-in </vt:lpstr>
      <vt:lpstr>IAM - User sign-in</vt:lpstr>
      <vt:lpstr>IAM - MFA</vt:lpstr>
      <vt:lpstr>IAM - mfa</vt:lpstr>
      <vt:lpstr>PowerPoint Presentation</vt:lpstr>
      <vt:lpstr>IAM - Accessing AWS</vt:lpstr>
      <vt:lpstr>IAM - Accessing AWS…</vt:lpstr>
      <vt:lpstr>IAM - Accessing AWS…</vt:lpstr>
      <vt:lpstr>IAM - Accessing AWS</vt:lpstr>
      <vt:lpstr>PowerPoint Presentation</vt:lpstr>
      <vt:lpstr>CloudShell - Overview</vt:lpstr>
      <vt:lpstr>CloudShell - Overview</vt:lpstr>
      <vt:lpstr>IAM - Security tools</vt:lpstr>
      <vt:lpstr>IAM - Security tools </vt:lpstr>
      <vt:lpstr>IAM - Roles</vt:lpstr>
      <vt:lpstr>IAM - Roles</vt:lpstr>
      <vt:lpstr>IAM - Best practices</vt:lpstr>
      <vt:lpstr>IAM - Best practices</vt:lpstr>
      <vt:lpstr>PowerPoint Presentation</vt:lpstr>
      <vt:lpstr>PowerPoint Presentation</vt:lpstr>
      <vt:lpstr>EC2 - Overview</vt:lpstr>
      <vt:lpstr>EC2 - Overview…</vt:lpstr>
      <vt:lpstr>EC2 - Instance types (example)</vt:lpstr>
      <vt:lpstr>EC2 - Configuration and setup </vt:lpstr>
      <vt:lpstr>EC2 - Storage space?</vt:lpstr>
      <vt:lpstr>EC2 - User data?</vt:lpstr>
      <vt:lpstr>PowerPoint Presentation</vt:lpstr>
      <vt:lpstr>EC2 - Overview</vt:lpstr>
      <vt:lpstr>EC2 - Security Groups - (Analogy)</vt:lpstr>
      <vt:lpstr>EC2 - Security Groups - (Analogy)</vt:lpstr>
      <vt:lpstr>EC2 - Security Groups - (Analogy)</vt:lpstr>
      <vt:lpstr>EC2 - Security Groups</vt:lpstr>
      <vt:lpstr>EC2 - Security Groups…</vt:lpstr>
      <vt:lpstr>EC2 - Security Groups…</vt:lpstr>
      <vt:lpstr>EC2 - Important ports</vt:lpstr>
      <vt:lpstr>EC2 - Security Groups</vt:lpstr>
      <vt:lpstr>EC2 - Instance types - notation</vt:lpstr>
      <vt:lpstr>EC2 - Instance types</vt:lpstr>
      <vt:lpstr>EC2 - General Purpose</vt:lpstr>
      <vt:lpstr>EC2 - Compute Optimized</vt:lpstr>
      <vt:lpstr>EC2 - Storage Optimized</vt:lpstr>
      <vt:lpstr>EC2 - Memory Optimized</vt:lpstr>
      <vt:lpstr>EC2 - Accelerated Computing</vt:lpstr>
      <vt:lpstr>EC2 - Instance types</vt:lpstr>
      <vt:lpstr>EC2 - SSH: with Windows</vt:lpstr>
      <vt:lpstr>Ec2 - SSH</vt:lpstr>
      <vt:lpstr>EC2 - Instance Connect</vt:lpstr>
      <vt:lpstr>EC2 - Instance Connect</vt:lpstr>
      <vt:lpstr>EC2 - Instance pricing options</vt:lpstr>
      <vt:lpstr>EC2 - Instance pricing options</vt:lpstr>
      <vt:lpstr>PowerPoint Presentation</vt:lpstr>
      <vt:lpstr>AMI - Overview</vt:lpstr>
      <vt:lpstr>AMI - Continued…</vt:lpstr>
      <vt:lpstr>AMI - Overview</vt:lpstr>
      <vt:lpstr>EC2 - Section cleanup</vt:lpstr>
      <vt:lpstr>EC2 - Section cleanup</vt:lpstr>
      <vt:lpstr>PowerPoint Presentation</vt:lpstr>
      <vt:lpstr>PowerPoint Presentation</vt:lpstr>
      <vt:lpstr>Scalability</vt:lpstr>
      <vt:lpstr>Vertical scalability</vt:lpstr>
      <vt:lpstr>Horizontal scalability</vt:lpstr>
      <vt:lpstr>PowerPoint Presentation</vt:lpstr>
      <vt:lpstr>Use case scenario</vt:lpstr>
      <vt:lpstr>High Availability</vt:lpstr>
      <vt:lpstr>High Availability</vt:lpstr>
      <vt:lpstr>PowerPoint Presentation</vt:lpstr>
      <vt:lpstr>PowerPoint Presentation</vt:lpstr>
      <vt:lpstr>ELB - Overview</vt:lpstr>
      <vt:lpstr>ELB - How does it work?</vt:lpstr>
      <vt:lpstr>ELB - Why use it?</vt:lpstr>
      <vt:lpstr>ELB - Types of load balancers</vt:lpstr>
      <vt:lpstr>ELB - Application Load Balancer</vt:lpstr>
      <vt:lpstr>ELB - Network Load Balancer</vt:lpstr>
      <vt:lpstr>ELB - Gateway Load Balancer</vt:lpstr>
      <vt:lpstr>ELB - Classic Load Balancer</vt:lpstr>
      <vt:lpstr>PowerPoint Presentation</vt:lpstr>
      <vt:lpstr>Elb - overview</vt:lpstr>
      <vt:lpstr>PowerPoint Presentation</vt:lpstr>
      <vt:lpstr>Website growth</vt:lpstr>
      <vt:lpstr>Website growth</vt:lpstr>
      <vt:lpstr>So, how can we deal with this Increase in traffic?</vt:lpstr>
      <vt:lpstr>ASG - Overview</vt:lpstr>
      <vt:lpstr>ASG - How does it work?</vt:lpstr>
      <vt:lpstr>ASG - Scale out (add)</vt:lpstr>
      <vt:lpstr>ASG - Scale in (remove)</vt:lpstr>
      <vt:lpstr>PowerPoint Presentation</vt:lpstr>
      <vt:lpstr>ASG - Overview</vt:lpstr>
      <vt:lpstr>PowerPoint Presentation</vt:lpstr>
      <vt:lpstr>PowerPoint Presentation</vt:lpstr>
      <vt:lpstr>PowerPoint Presentation</vt:lpstr>
      <vt:lpstr>S3 - Overview</vt:lpstr>
      <vt:lpstr>S3 - How it works (simplified)</vt:lpstr>
      <vt:lpstr>S3 - Overview</vt:lpstr>
      <vt:lpstr>S3 - Bucket policies</vt:lpstr>
      <vt:lpstr>S3 - Bucket policies…</vt:lpstr>
      <vt:lpstr>S3 - Bucket policies</vt:lpstr>
      <vt:lpstr>S3 - Encryption </vt:lpstr>
      <vt:lpstr>S3 - Client-side encryption </vt:lpstr>
      <vt:lpstr>S3 - Server-side encryption </vt:lpstr>
      <vt:lpstr>S3 - No-encryption </vt:lpstr>
      <vt:lpstr>S3 - Encryption</vt:lpstr>
      <vt:lpstr>S3 - Static websites</vt:lpstr>
      <vt:lpstr>S3 - Static websites</vt:lpstr>
      <vt:lpstr>S3 - Bucket versioning</vt:lpstr>
      <vt:lpstr>S3 - Bucket versioning…</vt:lpstr>
      <vt:lpstr>S3 - Bucket versioning</vt:lpstr>
      <vt:lpstr>S3 - Access logging</vt:lpstr>
      <vt:lpstr>S3 - Access logging…</vt:lpstr>
      <vt:lpstr>S3 - Access logging</vt:lpstr>
      <vt:lpstr>S3 - Replication</vt:lpstr>
      <vt:lpstr>S3 - Replication</vt:lpstr>
      <vt:lpstr>S3 - Storage classes</vt:lpstr>
      <vt:lpstr>S3: Standard - General Purpose</vt:lpstr>
      <vt:lpstr>S3: Standard - Infrequent Access + One Zone Infrequent Access</vt:lpstr>
      <vt:lpstr>S3: Glacier</vt:lpstr>
      <vt:lpstr>S3: Intelligent-Tiering</vt:lpstr>
      <vt:lpstr>S3 - Storage classes</vt:lpstr>
      <vt:lpstr>S3 - Object lock</vt:lpstr>
      <vt:lpstr>S3 - Object lock</vt:lpstr>
      <vt:lpstr>S3 - Transfer acceleration</vt:lpstr>
      <vt:lpstr>S3 - Transfer acceleration</vt:lpstr>
      <vt:lpstr>S3 - Section cleanup</vt:lpstr>
      <vt:lpstr>S3 - Section cleanup</vt:lpstr>
      <vt:lpstr>PowerPoint Presentation</vt:lpstr>
      <vt:lpstr>EC2 - Storage space?</vt:lpstr>
      <vt:lpstr>PowerPoint Presentation</vt:lpstr>
      <vt:lpstr>EBS - Overview</vt:lpstr>
      <vt:lpstr>EBS - Overview…</vt:lpstr>
      <vt:lpstr>EBS - Architecture</vt:lpstr>
      <vt:lpstr>EBS - How it works?</vt:lpstr>
      <vt:lpstr>EBS - How it works?</vt:lpstr>
      <vt:lpstr>EBS - How it works?</vt:lpstr>
      <vt:lpstr>EBS - How it works?</vt:lpstr>
      <vt:lpstr>EBS - How it works?</vt:lpstr>
      <vt:lpstr>EBS - Overview</vt:lpstr>
      <vt:lpstr>EBS - Snapshots</vt:lpstr>
      <vt:lpstr>EBS - Architecture…</vt:lpstr>
      <vt:lpstr>EBS - How it works?</vt:lpstr>
      <vt:lpstr>EBS - How it works?</vt:lpstr>
      <vt:lpstr>EBS - Overview</vt:lpstr>
      <vt:lpstr>PowerPoint Presentation</vt:lpstr>
      <vt:lpstr>EFS - Overview</vt:lpstr>
      <vt:lpstr>PowerPoint Presentation</vt:lpstr>
      <vt:lpstr>EC2 Instance store - Overview</vt:lpstr>
      <vt:lpstr>EC2 Instance store - Overview</vt:lpstr>
      <vt:lpstr>PowerPoint Presentation</vt:lpstr>
      <vt:lpstr>PowerPoint Presentation</vt:lpstr>
      <vt:lpstr>So, what is a database?</vt:lpstr>
      <vt:lpstr>How does a database work?</vt:lpstr>
      <vt:lpstr>The types of databases</vt:lpstr>
      <vt:lpstr>Relational database</vt:lpstr>
      <vt:lpstr>Non-relational database</vt:lpstr>
      <vt:lpstr>PowerPoint Presentation</vt:lpstr>
      <vt:lpstr>RDS - Overview</vt:lpstr>
      <vt:lpstr>PowerPoint Presentation</vt:lpstr>
      <vt:lpstr>RDS - Overview</vt:lpstr>
      <vt:lpstr>PowerPoint Presentation</vt:lpstr>
      <vt:lpstr>1) - Add a Read Replica</vt:lpstr>
      <vt:lpstr>1) - Add a Read Replica…</vt:lpstr>
      <vt:lpstr>2) - Create a Multi-AZ…</vt:lpstr>
      <vt:lpstr>PowerPoint Presentation</vt:lpstr>
      <vt:lpstr>DynamoDB - Overview</vt:lpstr>
      <vt:lpstr>DynamoDB - Composition</vt:lpstr>
      <vt:lpstr>DynamoDB - Composition…</vt:lpstr>
      <vt:lpstr>DynamoDB - Composition…</vt:lpstr>
      <vt:lpstr>DynamoDB - Overview</vt:lpstr>
      <vt:lpstr>PowerPoint Presentation</vt:lpstr>
      <vt:lpstr>DynamoDB - Accelerator (DAX)</vt:lpstr>
      <vt:lpstr>DynamoDB - Accelerator (DAX)</vt:lpstr>
      <vt:lpstr>PowerPoint Presentation</vt:lpstr>
      <vt:lpstr>ElastiCache - Overview</vt:lpstr>
      <vt:lpstr>PowerPoint Presentation</vt:lpstr>
      <vt:lpstr>PowerPoint Presentation</vt:lpstr>
      <vt:lpstr>CloudFormation - Overview</vt:lpstr>
      <vt:lpstr>CloudFormation - Overview</vt:lpstr>
      <vt:lpstr>PowerPoint Presentation</vt:lpstr>
      <vt:lpstr>Possible developer problems?</vt:lpstr>
      <vt:lpstr>So, how can we help the developer, in this situation?</vt:lpstr>
      <vt:lpstr>Elastic Beanstalk - Overview</vt:lpstr>
      <vt:lpstr>Elastic Beanstalk - Overview</vt:lpstr>
      <vt:lpstr>PowerPoint Presentation</vt:lpstr>
      <vt:lpstr>CI/CD - Overview</vt:lpstr>
      <vt:lpstr>CI/CD In Aws?</vt:lpstr>
      <vt:lpstr>PowerPoint Presentation</vt:lpstr>
      <vt:lpstr>CodeCommit - Overview</vt:lpstr>
      <vt:lpstr>PowerPoint Presentation</vt:lpstr>
      <vt:lpstr>CodeBuild - Overview</vt:lpstr>
      <vt:lpstr>PowerPoint Presentation</vt:lpstr>
      <vt:lpstr>CodeDeploy - Overview</vt:lpstr>
      <vt:lpstr>PowerPoint Presentation</vt:lpstr>
      <vt:lpstr>CodePipeline - Overview</vt:lpstr>
      <vt:lpstr>CI/CD - Diagram:</vt:lpstr>
      <vt:lpstr>PowerPoint Presentation</vt:lpstr>
      <vt:lpstr>CodeStar - Overview</vt:lpstr>
      <vt:lpstr>CI/CD - Overview</vt:lpstr>
      <vt:lpstr>PowerPoint Presentation</vt:lpstr>
      <vt:lpstr>CodeArtifact - Overview</vt:lpstr>
      <vt:lpstr>PowerPoint Presentation</vt:lpstr>
      <vt:lpstr>Cloud9 - Overview</vt:lpstr>
      <vt:lpstr>Cloud9 - Overview</vt:lpstr>
      <vt:lpstr>PowerPoint Presentation</vt:lpstr>
      <vt:lpstr>PowerPoint Presentation</vt:lpstr>
      <vt:lpstr>Route 53 - Overview</vt:lpstr>
      <vt:lpstr>Route 53 - The most common use case?</vt:lpstr>
      <vt:lpstr>Route 53 - DNS resolution</vt:lpstr>
      <vt:lpstr>Route 53 - DNS records</vt:lpstr>
      <vt:lpstr>Route 53 - Routing policies</vt:lpstr>
      <vt:lpstr>Route 53 - Simple routing policy</vt:lpstr>
      <vt:lpstr>Route 53 - Weighted routing policy</vt:lpstr>
      <vt:lpstr>Route 53 - Failover routing policy</vt:lpstr>
      <vt:lpstr>Route 53 - Latency routing policy</vt:lpstr>
      <vt:lpstr>Route 53 - Overview</vt:lpstr>
      <vt:lpstr>PowerPoint Presentation</vt:lpstr>
      <vt:lpstr>ACM - Overview</vt:lpstr>
      <vt:lpstr>ACM - Important to know…</vt:lpstr>
      <vt:lpstr>ACM - Overview</vt:lpstr>
      <vt:lpstr>PowerPoint Presentation</vt:lpstr>
      <vt:lpstr>CloudFront - Overview</vt:lpstr>
      <vt:lpstr>CloudFront - Origins</vt:lpstr>
      <vt:lpstr>CloudFront - How it works?</vt:lpstr>
      <vt:lpstr>CloudFront - How it works?</vt:lpstr>
      <vt:lpstr>CloudFront - Overview</vt:lpstr>
      <vt:lpstr>PowerPoint Presentation</vt:lpstr>
      <vt:lpstr>Global Accelerator - Overview</vt:lpstr>
      <vt:lpstr>Global Accelerator - Overview</vt:lpstr>
      <vt:lpstr>PowerPoint Presentation</vt:lpstr>
      <vt:lpstr>PowerPoint Presentation</vt:lpstr>
      <vt:lpstr>Docker</vt:lpstr>
      <vt:lpstr>Docker on EC2 - example:</vt:lpstr>
      <vt:lpstr>How does docker work?</vt:lpstr>
      <vt:lpstr>How does docker work?</vt:lpstr>
      <vt:lpstr>How does docker work?</vt:lpstr>
      <vt:lpstr>PowerPoint Presentation</vt:lpstr>
      <vt:lpstr>PowerPoint Presentation</vt:lpstr>
      <vt:lpstr>ECR - Overview</vt:lpstr>
      <vt:lpstr>PowerPoint Presentation</vt:lpstr>
      <vt:lpstr>ECS - Overview</vt:lpstr>
      <vt:lpstr>PowerPoint Presentation</vt:lpstr>
      <vt:lpstr>ECS - How it works?</vt:lpstr>
      <vt:lpstr>ECS - Task definition</vt:lpstr>
      <vt:lpstr>ECS - Task definition: exmaple</vt:lpstr>
      <vt:lpstr>ECS - Overview</vt:lpstr>
      <vt:lpstr>PowerPoint Presentation</vt:lpstr>
      <vt:lpstr>Fargate - Overview</vt:lpstr>
      <vt:lpstr>PowerPoint Presentation</vt:lpstr>
      <vt:lpstr>EKS - Overview</vt:lpstr>
      <vt:lpstr>PowerPoint Presentation</vt:lpstr>
      <vt:lpstr>Serverless computing?</vt:lpstr>
      <vt:lpstr>E.g., serverless computing</vt:lpstr>
      <vt:lpstr>PowerPoint Presentation</vt:lpstr>
      <vt:lpstr>Lambda - Overview</vt:lpstr>
      <vt:lpstr>Lambda - Overview</vt:lpstr>
      <vt:lpstr>PowerPoint Presentation</vt:lpstr>
      <vt:lpstr>PowerPoint Presentation</vt:lpstr>
      <vt:lpstr>CloudWatch - Overview</vt:lpstr>
      <vt:lpstr>CloudWatch - Metrics</vt:lpstr>
      <vt:lpstr>CloudWatch - Alarms</vt:lpstr>
      <vt:lpstr>CloudWatch - Logs</vt:lpstr>
      <vt:lpstr>CloudWatch - Overview</vt:lpstr>
      <vt:lpstr>PowerPoint Presentation</vt:lpstr>
      <vt:lpstr>CloudTrail - Overview</vt:lpstr>
      <vt:lpstr>CloudTrail - Overview</vt:lpstr>
      <vt:lpstr>PowerPoint Presentation</vt:lpstr>
      <vt:lpstr>Personal Health Dashboard - Overview</vt:lpstr>
      <vt:lpstr>Personal Health Dashboard - Overview</vt:lpstr>
      <vt:lpstr>PowerPoint Presentation</vt:lpstr>
      <vt:lpstr>PowerPoint Presentation</vt:lpstr>
      <vt:lpstr>SQS - How it works?</vt:lpstr>
      <vt:lpstr>SQS - Overview</vt:lpstr>
      <vt:lpstr>SQS - Overview</vt:lpstr>
      <vt:lpstr>PowerPoint Presentation</vt:lpstr>
      <vt:lpstr>SNS - How it works?</vt:lpstr>
      <vt:lpstr>SNS - Overview</vt:lpstr>
      <vt:lpstr>SNS - Overview</vt:lpstr>
      <vt:lpstr>PowerPoint Presentation</vt:lpstr>
      <vt:lpstr>PowerPoint Presentation</vt:lpstr>
      <vt:lpstr>WAF - Overview</vt:lpstr>
      <vt:lpstr>WAF - Overview</vt:lpstr>
      <vt:lpstr>PowerPoint Presentation</vt:lpstr>
      <vt:lpstr>Shield - Overview</vt:lpstr>
      <vt:lpstr>What is a DDoS attack?</vt:lpstr>
      <vt:lpstr>How is a DDoS attack carried out?</vt:lpstr>
      <vt:lpstr>Shield - Overview</vt:lpstr>
      <vt:lpstr>PowerPoint Presentation</vt:lpstr>
      <vt:lpstr>Penetration testing</vt:lpstr>
      <vt:lpstr>PowerPoint Presentation</vt:lpstr>
      <vt:lpstr>Understanding data encryption</vt:lpstr>
      <vt:lpstr>PowerPoint Presentation</vt:lpstr>
      <vt:lpstr>KMS - Overview</vt:lpstr>
      <vt:lpstr>PowerPoint Presentation</vt:lpstr>
      <vt:lpstr>CloudHSM - Overview</vt:lpstr>
      <vt:lpstr>KMS + CloudHSM - Overview</vt:lpstr>
      <vt:lpstr>PowerPoint Presentation</vt:lpstr>
      <vt:lpstr>PowerPoint Presentation</vt:lpstr>
      <vt:lpstr>What is analytics?</vt:lpstr>
      <vt:lpstr>PowerPoint Presentation</vt:lpstr>
      <vt:lpstr>Athena - Overview</vt:lpstr>
      <vt:lpstr>Athena - How does it work?</vt:lpstr>
      <vt:lpstr>PowerPoint Presentation</vt:lpstr>
      <vt:lpstr>EMR - Overview</vt:lpstr>
      <vt:lpstr>PowerPoint Presentation</vt:lpstr>
      <vt:lpstr>QuickSight - Overview</vt:lpstr>
      <vt:lpstr>PowerPoint Presentation</vt:lpstr>
      <vt:lpstr>RedShift - Overview</vt:lpstr>
      <vt:lpstr>PowerPoint Presentation</vt:lpstr>
      <vt:lpstr>Glue - Overview</vt:lpstr>
      <vt:lpstr>PowerPoint Presentation</vt:lpstr>
      <vt:lpstr>Lake Formation - Overview</vt:lpstr>
      <vt:lpstr>PowerPoint Presentation</vt:lpstr>
      <vt:lpstr>Data Exchange - Overview</vt:lpstr>
      <vt:lpstr>PowerPoint Presentation</vt:lpstr>
      <vt:lpstr>PowerPoint Presentation</vt:lpstr>
      <vt:lpstr>LightSail - Overview</vt:lpstr>
      <vt:lpstr>LightSail - Overview</vt:lpstr>
      <vt:lpstr>PowerPoint Presentation</vt:lpstr>
      <vt:lpstr>Secrets Manager - Overview</vt:lpstr>
      <vt:lpstr>Secrets Manager - Overview</vt:lpstr>
      <vt:lpstr>PowerPoint Presentation</vt:lpstr>
      <vt:lpstr>Rekognition - Overview</vt:lpstr>
      <vt:lpstr>Rekognition - Overview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 Pretorius</dc:creator>
  <cp:lastModifiedBy>joy peter</cp:lastModifiedBy>
  <cp:revision>4982</cp:revision>
  <dcterms:created xsi:type="dcterms:W3CDTF">2022-06-05T06:55:10Z</dcterms:created>
  <dcterms:modified xsi:type="dcterms:W3CDTF">2024-01-22T15:16:47Z</dcterms:modified>
</cp:coreProperties>
</file>